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68" d="100"/>
          <a:sy n="68" d="100"/>
        </p:scale>
        <p:origin x="76" y="1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412437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pic>
        <p:nvPicPr>
          <p:cNvPr id="4" name="Image 0" descr="preencoded.png"/>
          <p:cNvPicPr>
            <a:picLocks noChangeAspect="1"/>
          </p:cNvPicPr>
          <p:nvPr/>
        </p:nvPicPr>
        <p:blipFill>
          <a:blip r:embed="rId3"/>
          <a:stretch>
            <a:fillRect/>
          </a:stretch>
        </p:blipFill>
        <p:spPr>
          <a:xfrm>
            <a:off x="9151620" y="0"/>
            <a:ext cx="5486400" cy="8229600"/>
          </a:xfrm>
          <a:prstGeom prst="rect">
            <a:avLst/>
          </a:prstGeom>
        </p:spPr>
      </p:pic>
      <p:sp>
        <p:nvSpPr>
          <p:cNvPr id="5" name="Text 2"/>
          <p:cNvSpPr/>
          <p:nvPr/>
        </p:nvSpPr>
        <p:spPr>
          <a:xfrm>
            <a:off x="833199" y="1143238"/>
            <a:ext cx="7477601" cy="3832860"/>
          </a:xfrm>
          <a:prstGeom prst="rect">
            <a:avLst/>
          </a:prstGeom>
          <a:noFill/>
          <a:ln/>
        </p:spPr>
        <p:txBody>
          <a:bodyPr wrap="square" rtlCol="0" anchor="t"/>
          <a:lstStyle/>
          <a:p>
            <a:pPr marL="0" indent="0">
              <a:lnSpc>
                <a:spcPts val="7545"/>
              </a:lnSpc>
              <a:buNone/>
            </a:pPr>
            <a:r>
              <a:rPr lang="en-US" sz="6036" b="1" dirty="0">
                <a:solidFill>
                  <a:srgbClr val="FF726D"/>
                </a:solidFill>
                <a:latin typeface="Inconsolata" pitchFamily="34" charset="0"/>
                <a:ea typeface="Inconsolata" pitchFamily="34" charset="-122"/>
                <a:cs typeface="Inconsolata" pitchFamily="34" charset="-120"/>
              </a:rPr>
              <a:t>AeroNav: AI Hand Gesture Controlling Screen using Python OpenCV</a:t>
            </a:r>
            <a:endParaRPr lang="en-US" sz="6036" dirty="0"/>
          </a:p>
        </p:txBody>
      </p:sp>
      <p:sp>
        <p:nvSpPr>
          <p:cNvPr id="6" name="Text 3"/>
          <p:cNvSpPr/>
          <p:nvPr/>
        </p:nvSpPr>
        <p:spPr>
          <a:xfrm>
            <a:off x="833199" y="5309354"/>
            <a:ext cx="7477601" cy="1777008"/>
          </a:xfrm>
          <a:prstGeom prst="rect">
            <a:avLst/>
          </a:prstGeom>
          <a:noFill/>
          <a:ln/>
        </p:spPr>
        <p:txBody>
          <a:bodyPr wrap="square" rtlCol="0" anchor="t"/>
          <a:lstStyle/>
          <a:p>
            <a:pPr marL="0" indent="0">
              <a:lnSpc>
                <a:spcPts val="2799"/>
              </a:lnSpc>
              <a:buNone/>
            </a:pPr>
            <a:r>
              <a:rPr lang="en-US" sz="1750" dirty="0">
                <a:solidFill>
                  <a:srgbClr val="DAD1E6"/>
                </a:solidFill>
                <a:latin typeface="Fira Sans" pitchFamily="34" charset="0"/>
                <a:ea typeface="Fira Sans" pitchFamily="34" charset="-122"/>
                <a:cs typeface="Fira Sans" pitchFamily="34" charset="-120"/>
              </a:rPr>
              <a:t>AeroNav is an innovative project that leverages the power of artificial intelligence and computer vision to allow users to control their screens using hand gestures. By integrating Python and the OpenCV library, this system offers a seamless and intuitive way to interact with digital content, revolutionizing the way we engage with technology.</a:t>
            </a:r>
            <a:endParaRPr lang="en-US" sz="1750" dirty="0"/>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sp>
        <p:nvSpPr>
          <p:cNvPr id="4" name="Text 2"/>
          <p:cNvSpPr/>
          <p:nvPr/>
        </p:nvSpPr>
        <p:spPr>
          <a:xfrm>
            <a:off x="2037993" y="896541"/>
            <a:ext cx="5554980" cy="694373"/>
          </a:xfrm>
          <a:prstGeom prst="rect">
            <a:avLst/>
          </a:prstGeom>
          <a:noFill/>
          <a:ln/>
        </p:spPr>
        <p:txBody>
          <a:bodyPr wrap="none" rtlCol="0" anchor="t"/>
          <a:lstStyle/>
          <a:p>
            <a:pPr marL="0" indent="0">
              <a:lnSpc>
                <a:spcPts val="5468"/>
              </a:lnSpc>
              <a:buNone/>
            </a:pPr>
            <a:r>
              <a:rPr lang="en-US" sz="4374" b="1" dirty="0">
                <a:solidFill>
                  <a:srgbClr val="FF726D"/>
                </a:solidFill>
                <a:latin typeface="Inconsolata" pitchFamily="34" charset="0"/>
                <a:ea typeface="Inconsolata" pitchFamily="34" charset="-122"/>
                <a:cs typeface="Inconsolata" pitchFamily="34" charset="-120"/>
              </a:rPr>
              <a:t>Future Scope</a:t>
            </a:r>
            <a:endParaRPr lang="en-US" sz="4374" dirty="0"/>
          </a:p>
        </p:txBody>
      </p:sp>
      <p:sp>
        <p:nvSpPr>
          <p:cNvPr id="5" name="Text 3"/>
          <p:cNvSpPr/>
          <p:nvPr/>
        </p:nvSpPr>
        <p:spPr>
          <a:xfrm>
            <a:off x="2037993" y="2035254"/>
            <a:ext cx="10554414" cy="1421606"/>
          </a:xfrm>
          <a:prstGeom prst="rect">
            <a:avLst/>
          </a:prstGeom>
          <a:noFill/>
          <a:ln/>
        </p:spPr>
        <p:txBody>
          <a:bodyPr wrap="square" rtlCol="0" anchor="t"/>
          <a:lstStyle/>
          <a:p>
            <a:pPr marL="0" indent="0">
              <a:lnSpc>
                <a:spcPts val="2799"/>
              </a:lnSpc>
              <a:buNone/>
            </a:pPr>
            <a:r>
              <a:rPr lang="en-US" sz="1750" dirty="0">
                <a:solidFill>
                  <a:srgbClr val="DAD1E6"/>
                </a:solidFill>
                <a:latin typeface="Fira Sans" pitchFamily="34" charset="0"/>
                <a:ea typeface="Fira Sans" pitchFamily="34" charset="-122"/>
                <a:cs typeface="Fira Sans" pitchFamily="34" charset="-120"/>
              </a:rPr>
              <a:t>The AeroNav system holds great potential for further development and expansion in the future. As hand gesture recognition and computer vision technology continue to advance, the capabilities of the AeroNav system can be enhanced to offer even more sophisticated and intuitive control over digital interfaces.</a:t>
            </a:r>
            <a:endParaRPr lang="en-US" sz="1750" dirty="0"/>
          </a:p>
        </p:txBody>
      </p:sp>
      <p:sp>
        <p:nvSpPr>
          <p:cNvPr id="6" name="Text 4"/>
          <p:cNvSpPr/>
          <p:nvPr/>
        </p:nvSpPr>
        <p:spPr>
          <a:xfrm>
            <a:off x="2393394" y="3706773"/>
            <a:ext cx="10199013" cy="710803"/>
          </a:xfrm>
          <a:prstGeom prst="rect">
            <a:avLst/>
          </a:prstGeom>
          <a:noFill/>
          <a:ln/>
        </p:spPr>
        <p:txBody>
          <a:bodyPr wrap="square" rtlCol="0" anchor="t"/>
          <a:lstStyle/>
          <a:p>
            <a:pPr marL="342900" indent="-342900" algn="l">
              <a:lnSpc>
                <a:spcPts val="2799"/>
              </a:lnSpc>
              <a:buSzPct val="100000"/>
              <a:buFont typeface="+mj-lt"/>
              <a:buAutoNum type="arabicPeriod"/>
            </a:pPr>
            <a:r>
              <a:rPr lang="en-US" sz="1750" dirty="0">
                <a:solidFill>
                  <a:srgbClr val="DAD1E6"/>
                </a:solidFill>
                <a:latin typeface="Fira Sans" pitchFamily="34" charset="0"/>
                <a:ea typeface="Fira Sans" pitchFamily="34" charset="-122"/>
                <a:cs typeface="Fira Sans" pitchFamily="34" charset="-120"/>
              </a:rPr>
              <a:t>Expanding Gesture Repertoire: Incorporating a wider range of hand gestures and movements to enable more comprehensive control over various applications and functionalities.</a:t>
            </a:r>
            <a:endParaRPr lang="en-US" sz="1750" dirty="0"/>
          </a:p>
        </p:txBody>
      </p:sp>
      <p:sp>
        <p:nvSpPr>
          <p:cNvPr id="7" name="Text 5"/>
          <p:cNvSpPr/>
          <p:nvPr/>
        </p:nvSpPr>
        <p:spPr>
          <a:xfrm>
            <a:off x="2393394" y="4506397"/>
            <a:ext cx="10199013" cy="710803"/>
          </a:xfrm>
          <a:prstGeom prst="rect">
            <a:avLst/>
          </a:prstGeom>
          <a:noFill/>
          <a:ln/>
        </p:spPr>
        <p:txBody>
          <a:bodyPr wrap="square" rtlCol="0" anchor="t"/>
          <a:lstStyle/>
          <a:p>
            <a:pPr marL="342900" indent="-342900" algn="l">
              <a:lnSpc>
                <a:spcPts val="2799"/>
              </a:lnSpc>
              <a:buSzPct val="100000"/>
              <a:buFont typeface="+mj-lt"/>
              <a:buAutoNum type="arabicPeriod" startAt="2"/>
            </a:pPr>
            <a:r>
              <a:rPr lang="en-US" sz="1750" dirty="0">
                <a:solidFill>
                  <a:srgbClr val="DAD1E6"/>
                </a:solidFill>
                <a:latin typeface="Fira Sans" pitchFamily="34" charset="0"/>
                <a:ea typeface="Fira Sans" pitchFamily="34" charset="-122"/>
                <a:cs typeface="Fira Sans" pitchFamily="34" charset="-120"/>
              </a:rPr>
              <a:t>Multimodal Interaction: Integrating AeroNav with other input modalities, such as voice commands or eye-tracking, to create a truly seamless and multidimensional user experience.</a:t>
            </a:r>
            <a:endParaRPr lang="en-US" sz="1750" dirty="0"/>
          </a:p>
        </p:txBody>
      </p:sp>
      <p:sp>
        <p:nvSpPr>
          <p:cNvPr id="8" name="Text 6"/>
          <p:cNvSpPr/>
          <p:nvPr/>
        </p:nvSpPr>
        <p:spPr>
          <a:xfrm>
            <a:off x="2393394" y="5306020"/>
            <a:ext cx="10199013" cy="710803"/>
          </a:xfrm>
          <a:prstGeom prst="rect">
            <a:avLst/>
          </a:prstGeom>
          <a:noFill/>
          <a:ln/>
        </p:spPr>
        <p:txBody>
          <a:bodyPr wrap="square" rtlCol="0" anchor="t"/>
          <a:lstStyle/>
          <a:p>
            <a:pPr marL="342900" indent="-342900" algn="l">
              <a:lnSpc>
                <a:spcPts val="2799"/>
              </a:lnSpc>
              <a:buSzPct val="100000"/>
              <a:buFont typeface="+mj-lt"/>
              <a:buAutoNum type="arabicPeriod" startAt="3"/>
            </a:pPr>
            <a:r>
              <a:rPr lang="en-US" sz="1750" b="1" dirty="0">
                <a:solidFill>
                  <a:srgbClr val="DAD1E6"/>
                </a:solidFill>
                <a:latin typeface="Fira Sans" pitchFamily="34" charset="0"/>
                <a:ea typeface="Fira Sans" pitchFamily="34" charset="-122"/>
                <a:cs typeface="Fira Sans" pitchFamily="34" charset="-120"/>
              </a:rPr>
              <a:t>Contextual Awareness:</a:t>
            </a:r>
            <a:r>
              <a:rPr lang="en-US" sz="1750" dirty="0">
                <a:solidFill>
                  <a:srgbClr val="DAD1E6"/>
                </a:solidFill>
                <a:latin typeface="Fira Sans" pitchFamily="34" charset="0"/>
                <a:ea typeface="Fira Sans" pitchFamily="34" charset="-122"/>
                <a:cs typeface="Fira Sans" pitchFamily="34" charset="-120"/>
              </a:rPr>
              <a:t> Developing the system to understand the user's context and intent, allowing for more intelligent and adaptive control based on the user's needs and environment.</a:t>
            </a:r>
            <a:endParaRPr lang="en-US" sz="1750" dirty="0"/>
          </a:p>
        </p:txBody>
      </p:sp>
      <p:sp>
        <p:nvSpPr>
          <p:cNvPr id="9" name="Text 7"/>
          <p:cNvSpPr/>
          <p:nvPr/>
        </p:nvSpPr>
        <p:spPr>
          <a:xfrm>
            <a:off x="2037993" y="6266736"/>
            <a:ext cx="10554414" cy="1066205"/>
          </a:xfrm>
          <a:prstGeom prst="rect">
            <a:avLst/>
          </a:prstGeom>
          <a:noFill/>
          <a:ln/>
        </p:spPr>
        <p:txBody>
          <a:bodyPr wrap="square" rtlCol="0" anchor="t"/>
          <a:lstStyle/>
          <a:p>
            <a:pPr marL="0" indent="0">
              <a:lnSpc>
                <a:spcPts val="2799"/>
              </a:lnSpc>
              <a:buNone/>
            </a:pPr>
            <a:r>
              <a:rPr lang="en-US" sz="1750" dirty="0">
                <a:solidFill>
                  <a:srgbClr val="DAD1E6"/>
                </a:solidFill>
                <a:latin typeface="Fira Sans" pitchFamily="34" charset="0"/>
                <a:ea typeface="Fira Sans" pitchFamily="34" charset="-122"/>
                <a:cs typeface="Fira Sans" pitchFamily="34" charset="-120"/>
              </a:rPr>
              <a:t>Additionally, the AeroNav system could be expanded to support various platforms and devices, from desktop computers to mobile devices and even smart home systems, enabling users to control a wide range of digital environments with intuitive hand gestures.</a:t>
            </a:r>
            <a:endParaRPr lang="en-US" sz="1750" dirty="0"/>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Char"/>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pic>
        <p:nvPicPr>
          <p:cNvPr id="4" name="Image 0" descr="preencoded.png"/>
          <p:cNvPicPr>
            <a:picLocks noChangeAspect="1"/>
          </p:cNvPicPr>
          <p:nvPr/>
        </p:nvPicPr>
        <p:blipFill>
          <a:blip r:embed="rId3"/>
          <a:stretch>
            <a:fillRect/>
          </a:stretch>
        </p:blipFill>
        <p:spPr>
          <a:xfrm>
            <a:off x="-7620" y="0"/>
            <a:ext cx="5486400" cy="8229600"/>
          </a:xfrm>
          <a:prstGeom prst="rect">
            <a:avLst/>
          </a:prstGeom>
        </p:spPr>
      </p:pic>
      <p:sp>
        <p:nvSpPr>
          <p:cNvPr id="5" name="Text 2"/>
          <p:cNvSpPr/>
          <p:nvPr/>
        </p:nvSpPr>
        <p:spPr>
          <a:xfrm>
            <a:off x="6319599" y="1823918"/>
            <a:ext cx="5554980" cy="694373"/>
          </a:xfrm>
          <a:prstGeom prst="rect">
            <a:avLst/>
          </a:prstGeom>
          <a:noFill/>
          <a:ln/>
        </p:spPr>
        <p:txBody>
          <a:bodyPr wrap="none" rtlCol="0" anchor="t"/>
          <a:lstStyle/>
          <a:p>
            <a:pPr marL="0" indent="0">
              <a:lnSpc>
                <a:spcPts val="5468"/>
              </a:lnSpc>
              <a:buNone/>
            </a:pPr>
            <a:r>
              <a:rPr lang="en-US" sz="4374" b="1" dirty="0">
                <a:solidFill>
                  <a:srgbClr val="FF726D"/>
                </a:solidFill>
                <a:latin typeface="Inconsolata" pitchFamily="34" charset="0"/>
                <a:ea typeface="Inconsolata" pitchFamily="34" charset="-122"/>
                <a:cs typeface="Inconsolata" pitchFamily="34" charset="-120"/>
              </a:rPr>
              <a:t>Abstract</a:t>
            </a:r>
            <a:endParaRPr lang="en-US" sz="4374" dirty="0"/>
          </a:p>
        </p:txBody>
      </p:sp>
      <p:sp>
        <p:nvSpPr>
          <p:cNvPr id="6" name="Text 3"/>
          <p:cNvSpPr/>
          <p:nvPr/>
        </p:nvSpPr>
        <p:spPr>
          <a:xfrm>
            <a:off x="6319599" y="2851547"/>
            <a:ext cx="7477601" cy="3554016"/>
          </a:xfrm>
          <a:prstGeom prst="rect">
            <a:avLst/>
          </a:prstGeom>
          <a:noFill/>
          <a:ln/>
        </p:spPr>
        <p:txBody>
          <a:bodyPr wrap="square" rtlCol="0" anchor="t"/>
          <a:lstStyle/>
          <a:p>
            <a:pPr marL="0" indent="0">
              <a:lnSpc>
                <a:spcPts val="2799"/>
              </a:lnSpc>
              <a:buNone/>
            </a:pPr>
            <a:r>
              <a:rPr lang="en-US" sz="1750" dirty="0">
                <a:solidFill>
                  <a:srgbClr val="DAD1E6"/>
                </a:solidFill>
                <a:latin typeface="Fira Sans" pitchFamily="34" charset="0"/>
                <a:ea typeface="Fira Sans" pitchFamily="34" charset="-122"/>
                <a:cs typeface="Fira Sans" pitchFamily="34" charset="-120"/>
              </a:rPr>
              <a:t>The AeroNav project aims to develop an innovative hand gesture control system using Python and OpenCV, allowing users to seamlessly interact with their computer screens. By leveraging the power of computer vision and machine learning, this system will enable users to control various applications and functions through intuitive hand movements, revolutionizing the way we interact with digital interfaces. The proposed solution will offer a natural and efficient alternative to traditional input methods, enhancing productivity, accessibility, and user experience across a wide range of scenarios, from presentations to gaming and beyond.</a:t>
            </a:r>
            <a:endParaRPr lang="en-US" sz="1750" dirty="0"/>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Word"/>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sp>
        <p:nvSpPr>
          <p:cNvPr id="4" name="Text 2"/>
          <p:cNvSpPr/>
          <p:nvPr/>
        </p:nvSpPr>
        <p:spPr>
          <a:xfrm>
            <a:off x="2037993" y="730329"/>
            <a:ext cx="5554980" cy="694373"/>
          </a:xfrm>
          <a:prstGeom prst="rect">
            <a:avLst/>
          </a:prstGeom>
          <a:noFill/>
          <a:ln/>
        </p:spPr>
        <p:txBody>
          <a:bodyPr wrap="none" rtlCol="0" anchor="t"/>
          <a:lstStyle/>
          <a:p>
            <a:pPr marL="0" indent="0">
              <a:lnSpc>
                <a:spcPts val="5468"/>
              </a:lnSpc>
              <a:buNone/>
            </a:pPr>
            <a:r>
              <a:rPr lang="en-US" sz="4374" b="1" dirty="0">
                <a:solidFill>
                  <a:srgbClr val="FF726D"/>
                </a:solidFill>
                <a:latin typeface="Inconsolata" pitchFamily="34" charset="0"/>
                <a:ea typeface="Inconsolata" pitchFamily="34" charset="-122"/>
                <a:cs typeface="Inconsolata" pitchFamily="34" charset="-120"/>
              </a:rPr>
              <a:t>Problem Statement</a:t>
            </a:r>
            <a:endParaRPr lang="en-US" sz="4374" dirty="0"/>
          </a:p>
        </p:txBody>
      </p:sp>
      <p:pic>
        <p:nvPicPr>
          <p:cNvPr id="5" name="Image 0" descr="preencoded.png"/>
          <p:cNvPicPr>
            <a:picLocks noChangeAspect="1"/>
          </p:cNvPicPr>
          <p:nvPr/>
        </p:nvPicPr>
        <p:blipFill>
          <a:blip r:embed="rId3"/>
          <a:stretch>
            <a:fillRect/>
          </a:stretch>
        </p:blipFill>
        <p:spPr>
          <a:xfrm>
            <a:off x="2037993" y="1869043"/>
            <a:ext cx="3295888" cy="2036921"/>
          </a:xfrm>
          <a:prstGeom prst="rect">
            <a:avLst/>
          </a:prstGeom>
        </p:spPr>
      </p:pic>
      <p:sp>
        <p:nvSpPr>
          <p:cNvPr id="6" name="Text 3"/>
          <p:cNvSpPr/>
          <p:nvPr/>
        </p:nvSpPr>
        <p:spPr>
          <a:xfrm>
            <a:off x="2037993" y="4183618"/>
            <a:ext cx="3295888" cy="694373"/>
          </a:xfrm>
          <a:prstGeom prst="rect">
            <a:avLst/>
          </a:prstGeom>
          <a:noFill/>
          <a:ln/>
        </p:spPr>
        <p:txBody>
          <a:bodyPr wrap="square" rtlCol="0" anchor="t"/>
          <a:lstStyle/>
          <a:p>
            <a:pPr marL="0" indent="0" algn="l">
              <a:lnSpc>
                <a:spcPts val="2734"/>
              </a:lnSpc>
              <a:buNone/>
            </a:pPr>
            <a:r>
              <a:rPr lang="en-US" sz="2187" b="1" dirty="0">
                <a:solidFill>
                  <a:srgbClr val="FF726D"/>
                </a:solidFill>
                <a:latin typeface="Inconsolata" pitchFamily="34" charset="0"/>
                <a:ea typeface="Inconsolata" pitchFamily="34" charset="-122"/>
                <a:cs typeface="Inconsolata" pitchFamily="34" charset="-120"/>
              </a:rPr>
              <a:t>Traditional Input Methods</a:t>
            </a:r>
            <a:endParaRPr lang="en-US" sz="2187" dirty="0"/>
          </a:p>
        </p:txBody>
      </p:sp>
      <p:sp>
        <p:nvSpPr>
          <p:cNvPr id="7" name="Text 4"/>
          <p:cNvSpPr/>
          <p:nvPr/>
        </p:nvSpPr>
        <p:spPr>
          <a:xfrm>
            <a:off x="2037993" y="5011222"/>
            <a:ext cx="3295888" cy="2132409"/>
          </a:xfrm>
          <a:prstGeom prst="rect">
            <a:avLst/>
          </a:prstGeom>
          <a:noFill/>
          <a:ln/>
        </p:spPr>
        <p:txBody>
          <a:bodyPr wrap="square" rtlCol="0" anchor="t"/>
          <a:lstStyle/>
          <a:p>
            <a:pPr marL="0" indent="0" algn="l">
              <a:lnSpc>
                <a:spcPts val="2799"/>
              </a:lnSpc>
              <a:buNone/>
            </a:pPr>
            <a:r>
              <a:rPr lang="en-US" sz="1750" dirty="0">
                <a:solidFill>
                  <a:srgbClr val="DAD1E6"/>
                </a:solidFill>
                <a:latin typeface="Fira Sans" pitchFamily="34" charset="0"/>
                <a:ea typeface="Fira Sans" pitchFamily="34" charset="-122"/>
                <a:cs typeface="Fira Sans" pitchFamily="34" charset="-120"/>
              </a:rPr>
              <a:t>Current systems for interacting with screens and devices often rely on physical input methods like keyboards and mice, which can be cumbersome in certain situations.</a:t>
            </a:r>
            <a:endParaRPr lang="en-US" sz="1750" dirty="0"/>
          </a:p>
        </p:txBody>
      </p:sp>
      <p:pic>
        <p:nvPicPr>
          <p:cNvPr id="8" name="Image 1" descr="preencoded.png"/>
          <p:cNvPicPr>
            <a:picLocks noChangeAspect="1"/>
          </p:cNvPicPr>
          <p:nvPr/>
        </p:nvPicPr>
        <p:blipFill>
          <a:blip r:embed="rId4"/>
          <a:stretch>
            <a:fillRect/>
          </a:stretch>
        </p:blipFill>
        <p:spPr>
          <a:xfrm>
            <a:off x="5667137" y="1869043"/>
            <a:ext cx="3296007" cy="2037040"/>
          </a:xfrm>
          <a:prstGeom prst="rect">
            <a:avLst/>
          </a:prstGeom>
        </p:spPr>
      </p:pic>
      <p:sp>
        <p:nvSpPr>
          <p:cNvPr id="9" name="Text 5"/>
          <p:cNvSpPr/>
          <p:nvPr/>
        </p:nvSpPr>
        <p:spPr>
          <a:xfrm>
            <a:off x="5667137" y="4183737"/>
            <a:ext cx="3296007" cy="694373"/>
          </a:xfrm>
          <a:prstGeom prst="rect">
            <a:avLst/>
          </a:prstGeom>
          <a:noFill/>
          <a:ln/>
        </p:spPr>
        <p:txBody>
          <a:bodyPr wrap="square" rtlCol="0" anchor="t"/>
          <a:lstStyle/>
          <a:p>
            <a:pPr marL="0" indent="0" algn="l">
              <a:lnSpc>
                <a:spcPts val="2734"/>
              </a:lnSpc>
              <a:buNone/>
            </a:pPr>
            <a:r>
              <a:rPr lang="en-US" sz="2187" b="1" dirty="0">
                <a:solidFill>
                  <a:srgbClr val="FF726D"/>
                </a:solidFill>
                <a:latin typeface="Inconsolata" pitchFamily="34" charset="0"/>
                <a:ea typeface="Inconsolata" pitchFamily="34" charset="-122"/>
                <a:cs typeface="Inconsolata" pitchFamily="34" charset="-120"/>
              </a:rPr>
              <a:t>Need for Intuitive Control</a:t>
            </a:r>
            <a:endParaRPr lang="en-US" sz="2187" dirty="0"/>
          </a:p>
        </p:txBody>
      </p:sp>
      <p:sp>
        <p:nvSpPr>
          <p:cNvPr id="10" name="Text 6"/>
          <p:cNvSpPr/>
          <p:nvPr/>
        </p:nvSpPr>
        <p:spPr>
          <a:xfrm>
            <a:off x="5667137" y="5011341"/>
            <a:ext cx="3296007" cy="2487811"/>
          </a:xfrm>
          <a:prstGeom prst="rect">
            <a:avLst/>
          </a:prstGeom>
          <a:noFill/>
          <a:ln/>
        </p:spPr>
        <p:txBody>
          <a:bodyPr wrap="square" rtlCol="0" anchor="t"/>
          <a:lstStyle/>
          <a:p>
            <a:pPr marL="0" indent="0" algn="l">
              <a:lnSpc>
                <a:spcPts val="2799"/>
              </a:lnSpc>
              <a:buNone/>
            </a:pPr>
            <a:r>
              <a:rPr lang="en-US" sz="1750" dirty="0">
                <a:solidFill>
                  <a:srgbClr val="DAD1E6"/>
                </a:solidFill>
                <a:latin typeface="Fira Sans" pitchFamily="34" charset="0"/>
                <a:ea typeface="Fira Sans" pitchFamily="34" charset="-122"/>
                <a:cs typeface="Fira Sans" pitchFamily="34" charset="-120"/>
              </a:rPr>
              <a:t>There is a need for a more natural and intuitive way to control digital interfaces without physical input devices, especially in scenarios like presentations and medical procedures.</a:t>
            </a:r>
            <a:endParaRPr lang="en-US" sz="1750" dirty="0"/>
          </a:p>
        </p:txBody>
      </p:sp>
      <p:pic>
        <p:nvPicPr>
          <p:cNvPr id="11" name="Image 2" descr="preencoded.png"/>
          <p:cNvPicPr>
            <a:picLocks noChangeAspect="1"/>
          </p:cNvPicPr>
          <p:nvPr/>
        </p:nvPicPr>
        <p:blipFill>
          <a:blip r:embed="rId5"/>
          <a:stretch>
            <a:fillRect/>
          </a:stretch>
        </p:blipFill>
        <p:spPr>
          <a:xfrm>
            <a:off x="9296400" y="1869043"/>
            <a:ext cx="3296007" cy="2037040"/>
          </a:xfrm>
          <a:prstGeom prst="rect">
            <a:avLst/>
          </a:prstGeom>
        </p:spPr>
      </p:pic>
      <p:sp>
        <p:nvSpPr>
          <p:cNvPr id="12" name="Text 7"/>
          <p:cNvSpPr/>
          <p:nvPr/>
        </p:nvSpPr>
        <p:spPr>
          <a:xfrm>
            <a:off x="9296400" y="4183737"/>
            <a:ext cx="3296007" cy="694373"/>
          </a:xfrm>
          <a:prstGeom prst="rect">
            <a:avLst/>
          </a:prstGeom>
          <a:noFill/>
          <a:ln/>
        </p:spPr>
        <p:txBody>
          <a:bodyPr wrap="square" rtlCol="0" anchor="t"/>
          <a:lstStyle/>
          <a:p>
            <a:pPr marL="0" indent="0" algn="l">
              <a:lnSpc>
                <a:spcPts val="2734"/>
              </a:lnSpc>
              <a:buNone/>
            </a:pPr>
            <a:r>
              <a:rPr lang="en-US" sz="2187" b="1" dirty="0">
                <a:solidFill>
                  <a:srgbClr val="FF726D"/>
                </a:solidFill>
                <a:latin typeface="Inconsolata" pitchFamily="34" charset="0"/>
                <a:ea typeface="Inconsolata" pitchFamily="34" charset="-122"/>
                <a:cs typeface="Inconsolata" pitchFamily="34" charset="-120"/>
              </a:rPr>
              <a:t>Leveraging AI and Computer Vision</a:t>
            </a:r>
            <a:endParaRPr lang="en-US" sz="2187" dirty="0"/>
          </a:p>
        </p:txBody>
      </p:sp>
      <p:sp>
        <p:nvSpPr>
          <p:cNvPr id="13" name="Text 8"/>
          <p:cNvSpPr/>
          <p:nvPr/>
        </p:nvSpPr>
        <p:spPr>
          <a:xfrm>
            <a:off x="9296400" y="5011341"/>
            <a:ext cx="3296007" cy="2132409"/>
          </a:xfrm>
          <a:prstGeom prst="rect">
            <a:avLst/>
          </a:prstGeom>
          <a:noFill/>
          <a:ln/>
        </p:spPr>
        <p:txBody>
          <a:bodyPr wrap="square" rtlCol="0" anchor="t"/>
          <a:lstStyle/>
          <a:p>
            <a:pPr marL="0" indent="0" algn="l">
              <a:lnSpc>
                <a:spcPts val="2799"/>
              </a:lnSpc>
              <a:buNone/>
            </a:pPr>
            <a:r>
              <a:rPr lang="en-US" sz="1750" dirty="0">
                <a:solidFill>
                  <a:srgbClr val="DAD1E6"/>
                </a:solidFill>
                <a:latin typeface="Fira Sans" pitchFamily="34" charset="0"/>
                <a:ea typeface="Fira Sans" pitchFamily="34" charset="-122"/>
                <a:cs typeface="Fira Sans" pitchFamily="34" charset="-120"/>
              </a:rPr>
              <a:t>The problem is to develop a solution that allows users to interact with screens and devices using hand gestures, utilizing the power of computer vision and artificial intelligence.</a:t>
            </a:r>
            <a:endParaRPr lang="en-US" sz="1750" dirty="0"/>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Char"/>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sp>
        <p:nvSpPr>
          <p:cNvPr id="4" name="Text 2"/>
          <p:cNvSpPr/>
          <p:nvPr/>
        </p:nvSpPr>
        <p:spPr>
          <a:xfrm>
            <a:off x="2037993" y="1139428"/>
            <a:ext cx="5554980" cy="694373"/>
          </a:xfrm>
          <a:prstGeom prst="rect">
            <a:avLst/>
          </a:prstGeom>
          <a:noFill/>
          <a:ln/>
        </p:spPr>
        <p:txBody>
          <a:bodyPr wrap="none" rtlCol="0" anchor="t"/>
          <a:lstStyle/>
          <a:p>
            <a:pPr marL="0" indent="0">
              <a:lnSpc>
                <a:spcPts val="5468"/>
              </a:lnSpc>
              <a:buNone/>
            </a:pPr>
            <a:r>
              <a:rPr lang="en-US" sz="4374" b="1" dirty="0">
                <a:solidFill>
                  <a:srgbClr val="FF726D"/>
                </a:solidFill>
                <a:latin typeface="Inconsolata" pitchFamily="34" charset="0"/>
                <a:ea typeface="Inconsolata" pitchFamily="34" charset="-122"/>
                <a:cs typeface="Inconsolata" pitchFamily="34" charset="-120"/>
              </a:rPr>
              <a:t>Existing System</a:t>
            </a:r>
            <a:endParaRPr lang="en-US" sz="4374" dirty="0"/>
          </a:p>
        </p:txBody>
      </p:sp>
      <p:pic>
        <p:nvPicPr>
          <p:cNvPr id="5" name="Image 0" descr="preencoded.png"/>
          <p:cNvPicPr>
            <a:picLocks noChangeAspect="1"/>
          </p:cNvPicPr>
          <p:nvPr/>
        </p:nvPicPr>
        <p:blipFill>
          <a:blip r:embed="rId3"/>
          <a:stretch>
            <a:fillRect/>
          </a:stretch>
        </p:blipFill>
        <p:spPr>
          <a:xfrm>
            <a:off x="2037993" y="2278142"/>
            <a:ext cx="555427" cy="555427"/>
          </a:xfrm>
          <a:prstGeom prst="rect">
            <a:avLst/>
          </a:prstGeom>
        </p:spPr>
      </p:pic>
      <p:sp>
        <p:nvSpPr>
          <p:cNvPr id="6" name="Text 3"/>
          <p:cNvSpPr/>
          <p:nvPr/>
        </p:nvSpPr>
        <p:spPr>
          <a:xfrm>
            <a:off x="2037993" y="3055739"/>
            <a:ext cx="3054191" cy="347186"/>
          </a:xfrm>
          <a:prstGeom prst="rect">
            <a:avLst/>
          </a:prstGeom>
          <a:noFill/>
          <a:ln/>
        </p:spPr>
        <p:txBody>
          <a:bodyPr wrap="none" rtlCol="0" anchor="t"/>
          <a:lstStyle/>
          <a:p>
            <a:pPr marL="0" indent="0" algn="l">
              <a:lnSpc>
                <a:spcPts val="2734"/>
              </a:lnSpc>
              <a:buNone/>
            </a:pPr>
            <a:r>
              <a:rPr lang="en-US" sz="2187" b="1" dirty="0">
                <a:solidFill>
                  <a:srgbClr val="FF726D"/>
                </a:solidFill>
                <a:latin typeface="Inconsolata" pitchFamily="34" charset="0"/>
                <a:ea typeface="Inconsolata" pitchFamily="34" charset="-122"/>
                <a:cs typeface="Inconsolata" pitchFamily="34" charset="-120"/>
              </a:rPr>
              <a:t>Computer-Based Control</a:t>
            </a:r>
            <a:endParaRPr lang="en-US" sz="2187" dirty="0"/>
          </a:p>
        </p:txBody>
      </p:sp>
      <p:sp>
        <p:nvSpPr>
          <p:cNvPr id="7" name="Text 4"/>
          <p:cNvSpPr/>
          <p:nvPr/>
        </p:nvSpPr>
        <p:spPr>
          <a:xfrm>
            <a:off x="2037993" y="3536156"/>
            <a:ext cx="3295888" cy="3554016"/>
          </a:xfrm>
          <a:prstGeom prst="rect">
            <a:avLst/>
          </a:prstGeom>
          <a:noFill/>
          <a:ln/>
        </p:spPr>
        <p:txBody>
          <a:bodyPr wrap="square" rtlCol="0" anchor="t"/>
          <a:lstStyle/>
          <a:p>
            <a:pPr marL="0" indent="0" algn="l">
              <a:lnSpc>
                <a:spcPts val="2799"/>
              </a:lnSpc>
              <a:buNone/>
            </a:pPr>
            <a:r>
              <a:rPr lang="en-US" sz="1750" dirty="0">
                <a:solidFill>
                  <a:srgbClr val="DAD1E6"/>
                </a:solidFill>
                <a:latin typeface="Fira Sans" pitchFamily="34" charset="0"/>
                <a:ea typeface="Fira Sans" pitchFamily="34" charset="-122"/>
                <a:cs typeface="Fira Sans" pitchFamily="34" charset="-120"/>
              </a:rPr>
              <a:t>The existing system relies on traditional computer-based control interfaces, such as keyboards, mice, and touch screens, to interact with and navigate digital environments. These interfaces require direct physical manipulation, which can be limiting for certain applications and user scenarios.</a:t>
            </a:r>
            <a:endParaRPr lang="en-US" sz="1750" dirty="0"/>
          </a:p>
        </p:txBody>
      </p:sp>
      <p:pic>
        <p:nvPicPr>
          <p:cNvPr id="8" name="Image 1" descr="preencoded.png"/>
          <p:cNvPicPr>
            <a:picLocks noChangeAspect="1"/>
          </p:cNvPicPr>
          <p:nvPr/>
        </p:nvPicPr>
        <p:blipFill>
          <a:blip r:embed="rId4"/>
          <a:stretch>
            <a:fillRect/>
          </a:stretch>
        </p:blipFill>
        <p:spPr>
          <a:xfrm>
            <a:off x="5667137" y="2278142"/>
            <a:ext cx="555427" cy="555427"/>
          </a:xfrm>
          <a:prstGeom prst="rect">
            <a:avLst/>
          </a:prstGeom>
        </p:spPr>
      </p:pic>
      <p:sp>
        <p:nvSpPr>
          <p:cNvPr id="9" name="Text 5"/>
          <p:cNvSpPr/>
          <p:nvPr/>
        </p:nvSpPr>
        <p:spPr>
          <a:xfrm>
            <a:off x="5667137" y="3055739"/>
            <a:ext cx="2777490" cy="347186"/>
          </a:xfrm>
          <a:prstGeom prst="rect">
            <a:avLst/>
          </a:prstGeom>
          <a:noFill/>
          <a:ln/>
        </p:spPr>
        <p:txBody>
          <a:bodyPr wrap="none" rtlCol="0" anchor="t"/>
          <a:lstStyle/>
          <a:p>
            <a:pPr marL="0" indent="0" algn="l">
              <a:lnSpc>
                <a:spcPts val="2734"/>
              </a:lnSpc>
              <a:buNone/>
            </a:pPr>
            <a:r>
              <a:rPr lang="en-US" sz="2187" b="1" dirty="0">
                <a:solidFill>
                  <a:srgbClr val="FF726D"/>
                </a:solidFill>
                <a:latin typeface="Inconsolata" pitchFamily="34" charset="0"/>
                <a:ea typeface="Inconsolata" pitchFamily="34" charset="-122"/>
                <a:cs typeface="Inconsolata" pitchFamily="34" charset="-120"/>
              </a:rPr>
              <a:t>Handheld Devices</a:t>
            </a:r>
            <a:endParaRPr lang="en-US" sz="2187" dirty="0"/>
          </a:p>
        </p:txBody>
      </p:sp>
      <p:sp>
        <p:nvSpPr>
          <p:cNvPr id="10" name="Text 6"/>
          <p:cNvSpPr/>
          <p:nvPr/>
        </p:nvSpPr>
        <p:spPr>
          <a:xfrm>
            <a:off x="5667137" y="3536156"/>
            <a:ext cx="3296007" cy="3198614"/>
          </a:xfrm>
          <a:prstGeom prst="rect">
            <a:avLst/>
          </a:prstGeom>
          <a:noFill/>
          <a:ln/>
        </p:spPr>
        <p:txBody>
          <a:bodyPr wrap="square" rtlCol="0" anchor="t"/>
          <a:lstStyle/>
          <a:p>
            <a:pPr marL="0" indent="0" algn="l">
              <a:lnSpc>
                <a:spcPts val="2799"/>
              </a:lnSpc>
              <a:buNone/>
            </a:pPr>
            <a:r>
              <a:rPr lang="en-US" sz="1750" dirty="0">
                <a:solidFill>
                  <a:srgbClr val="DAD1E6"/>
                </a:solidFill>
                <a:latin typeface="Fira Sans" pitchFamily="34" charset="0"/>
                <a:ea typeface="Fira Sans" pitchFamily="34" charset="-122"/>
                <a:cs typeface="Fira Sans" pitchFamily="34" charset="-120"/>
              </a:rPr>
              <a:t>Some existing systems utilize handheld devices, like game controllers or touchpads, to provide a more intuitive and gestural interface. However, these devices still require the user to hold and operate them, which can be cumbersome and restrict natural movements.</a:t>
            </a:r>
            <a:endParaRPr lang="en-US" sz="1750" dirty="0"/>
          </a:p>
        </p:txBody>
      </p:sp>
      <p:pic>
        <p:nvPicPr>
          <p:cNvPr id="11" name="Image 2" descr="preencoded.png"/>
          <p:cNvPicPr>
            <a:picLocks noChangeAspect="1"/>
          </p:cNvPicPr>
          <p:nvPr/>
        </p:nvPicPr>
        <p:blipFill>
          <a:blip r:embed="rId5"/>
          <a:stretch>
            <a:fillRect/>
          </a:stretch>
        </p:blipFill>
        <p:spPr>
          <a:xfrm>
            <a:off x="9296400" y="2278142"/>
            <a:ext cx="555427" cy="555427"/>
          </a:xfrm>
          <a:prstGeom prst="rect">
            <a:avLst/>
          </a:prstGeom>
        </p:spPr>
      </p:pic>
      <p:sp>
        <p:nvSpPr>
          <p:cNvPr id="12" name="Text 7"/>
          <p:cNvSpPr/>
          <p:nvPr/>
        </p:nvSpPr>
        <p:spPr>
          <a:xfrm>
            <a:off x="9296400" y="3055739"/>
            <a:ext cx="3193018" cy="347186"/>
          </a:xfrm>
          <a:prstGeom prst="rect">
            <a:avLst/>
          </a:prstGeom>
          <a:noFill/>
          <a:ln/>
        </p:spPr>
        <p:txBody>
          <a:bodyPr wrap="none" rtlCol="0" anchor="t"/>
          <a:lstStyle/>
          <a:p>
            <a:pPr marL="0" indent="0" algn="l">
              <a:lnSpc>
                <a:spcPts val="2734"/>
              </a:lnSpc>
              <a:buNone/>
            </a:pPr>
            <a:r>
              <a:rPr lang="en-US" sz="2187" b="1" dirty="0">
                <a:solidFill>
                  <a:srgbClr val="FF726D"/>
                </a:solidFill>
                <a:latin typeface="Inconsolata" pitchFamily="34" charset="0"/>
                <a:ea typeface="Inconsolata" pitchFamily="34" charset="-122"/>
                <a:cs typeface="Inconsolata" pitchFamily="34" charset="-120"/>
              </a:rPr>
              <a:t>Limited Gesture Control</a:t>
            </a:r>
            <a:endParaRPr lang="en-US" sz="2187" dirty="0"/>
          </a:p>
        </p:txBody>
      </p:sp>
      <p:sp>
        <p:nvSpPr>
          <p:cNvPr id="13" name="Text 8"/>
          <p:cNvSpPr/>
          <p:nvPr/>
        </p:nvSpPr>
        <p:spPr>
          <a:xfrm>
            <a:off x="9296400" y="3536156"/>
            <a:ext cx="3296007" cy="3198614"/>
          </a:xfrm>
          <a:prstGeom prst="rect">
            <a:avLst/>
          </a:prstGeom>
          <a:noFill/>
          <a:ln/>
        </p:spPr>
        <p:txBody>
          <a:bodyPr wrap="square" rtlCol="0" anchor="t"/>
          <a:lstStyle/>
          <a:p>
            <a:pPr marL="0" indent="0" algn="l">
              <a:lnSpc>
                <a:spcPts val="2799"/>
              </a:lnSpc>
              <a:buNone/>
            </a:pPr>
            <a:r>
              <a:rPr lang="en-US" sz="1750" dirty="0">
                <a:solidFill>
                  <a:srgbClr val="DAD1E6"/>
                </a:solidFill>
                <a:latin typeface="Fira Sans" pitchFamily="34" charset="0"/>
                <a:ea typeface="Fira Sans" pitchFamily="34" charset="-122"/>
                <a:cs typeface="Fira Sans" pitchFamily="34" charset="-120"/>
              </a:rPr>
              <a:t>While some existing systems incorporate limited gesture-based control, such as simple hand movements or body tracking, these solutions often have limited functionality and accuracy, and may not provide a seamless and responsive user experience.</a:t>
            </a:r>
            <a:endParaRPr lang="en-US" sz="1750" dirty="0"/>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Word"/>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pic>
        <p:nvPicPr>
          <p:cNvPr id="4" name="Image 0" descr="preencoded.png"/>
          <p:cNvPicPr>
            <a:picLocks noChangeAspect="1"/>
          </p:cNvPicPr>
          <p:nvPr/>
        </p:nvPicPr>
        <p:blipFill>
          <a:blip r:embed="rId3"/>
          <a:stretch>
            <a:fillRect/>
          </a:stretch>
        </p:blipFill>
        <p:spPr>
          <a:xfrm>
            <a:off x="-7620" y="0"/>
            <a:ext cx="3657600" cy="8229600"/>
          </a:xfrm>
          <a:prstGeom prst="rect">
            <a:avLst/>
          </a:prstGeom>
        </p:spPr>
      </p:pic>
      <p:sp>
        <p:nvSpPr>
          <p:cNvPr id="5" name="Shape 2"/>
          <p:cNvSpPr/>
          <p:nvPr/>
        </p:nvSpPr>
        <p:spPr>
          <a:xfrm>
            <a:off x="9134356" y="905470"/>
            <a:ext cx="19407" cy="6418659"/>
          </a:xfrm>
          <a:prstGeom prst="rect">
            <a:avLst/>
          </a:prstGeom>
          <a:solidFill>
            <a:srgbClr val="FF6680"/>
          </a:solidFill>
          <a:ln/>
        </p:spPr>
      </p:sp>
      <p:sp>
        <p:nvSpPr>
          <p:cNvPr id="6" name="Shape 3"/>
          <p:cNvSpPr/>
          <p:nvPr/>
        </p:nvSpPr>
        <p:spPr>
          <a:xfrm>
            <a:off x="8424684" y="1192113"/>
            <a:ext cx="544354" cy="19407"/>
          </a:xfrm>
          <a:prstGeom prst="rect">
            <a:avLst/>
          </a:prstGeom>
          <a:solidFill>
            <a:srgbClr val="FF6680"/>
          </a:solidFill>
          <a:ln/>
        </p:spPr>
      </p:sp>
      <p:sp>
        <p:nvSpPr>
          <p:cNvPr id="7" name="Shape 4"/>
          <p:cNvSpPr/>
          <p:nvPr/>
        </p:nvSpPr>
        <p:spPr>
          <a:xfrm>
            <a:off x="8969038" y="1026914"/>
            <a:ext cx="349925" cy="349925"/>
          </a:xfrm>
          <a:prstGeom prst="roundRect">
            <a:avLst>
              <a:gd name="adj" fmla="val 13335"/>
            </a:avLst>
          </a:prstGeom>
          <a:solidFill>
            <a:srgbClr val="382748"/>
          </a:solidFill>
          <a:ln/>
        </p:spPr>
      </p:sp>
      <p:sp>
        <p:nvSpPr>
          <p:cNvPr id="8" name="Text 5"/>
          <p:cNvSpPr/>
          <p:nvPr/>
        </p:nvSpPr>
        <p:spPr>
          <a:xfrm>
            <a:off x="9085600" y="1055965"/>
            <a:ext cx="116681" cy="291703"/>
          </a:xfrm>
          <a:prstGeom prst="rect">
            <a:avLst/>
          </a:prstGeom>
          <a:noFill/>
          <a:ln/>
        </p:spPr>
        <p:txBody>
          <a:bodyPr wrap="none" rtlCol="0" anchor="t"/>
          <a:lstStyle/>
          <a:p>
            <a:pPr marL="0" indent="0" algn="ctr">
              <a:lnSpc>
                <a:spcPts val="2296"/>
              </a:lnSpc>
              <a:buNone/>
            </a:pPr>
            <a:r>
              <a:rPr lang="en-US" sz="1837" b="1" dirty="0">
                <a:solidFill>
                  <a:srgbClr val="FF726D"/>
                </a:solidFill>
                <a:latin typeface="Inconsolata" pitchFamily="34" charset="0"/>
                <a:ea typeface="Inconsolata" pitchFamily="34" charset="-122"/>
                <a:cs typeface="Inconsolata" pitchFamily="34" charset="-120"/>
              </a:rPr>
              <a:t>1</a:t>
            </a:r>
            <a:endParaRPr lang="en-US" sz="1837" dirty="0"/>
          </a:p>
        </p:txBody>
      </p:sp>
      <p:sp>
        <p:nvSpPr>
          <p:cNvPr id="9" name="Text 6"/>
          <p:cNvSpPr/>
          <p:nvPr/>
        </p:nvSpPr>
        <p:spPr>
          <a:xfrm>
            <a:off x="5449967" y="1060966"/>
            <a:ext cx="2838569" cy="486013"/>
          </a:xfrm>
          <a:prstGeom prst="rect">
            <a:avLst/>
          </a:prstGeom>
          <a:noFill/>
          <a:ln/>
        </p:spPr>
        <p:txBody>
          <a:bodyPr wrap="square" rtlCol="0" anchor="t"/>
          <a:lstStyle/>
          <a:p>
            <a:pPr marL="0" indent="0" algn="r">
              <a:lnSpc>
                <a:spcPts val="1914"/>
              </a:lnSpc>
              <a:buNone/>
            </a:pPr>
            <a:r>
              <a:rPr lang="en-US" sz="1531" b="1" dirty="0">
                <a:solidFill>
                  <a:srgbClr val="FF726D"/>
                </a:solidFill>
                <a:latin typeface="Inconsolata" pitchFamily="34" charset="0"/>
                <a:ea typeface="Inconsolata" pitchFamily="34" charset="-122"/>
                <a:cs typeface="Inconsolata" pitchFamily="34" charset="-120"/>
              </a:rPr>
              <a:t>AI-Powered Hand Gesture Recognition</a:t>
            </a:r>
            <a:endParaRPr lang="en-US" sz="1531" dirty="0"/>
          </a:p>
        </p:txBody>
      </p:sp>
      <p:sp>
        <p:nvSpPr>
          <p:cNvPr id="10" name="Text 7"/>
          <p:cNvSpPr/>
          <p:nvPr/>
        </p:nvSpPr>
        <p:spPr>
          <a:xfrm>
            <a:off x="5449967" y="1640205"/>
            <a:ext cx="2838569" cy="2735937"/>
          </a:xfrm>
          <a:prstGeom prst="rect">
            <a:avLst/>
          </a:prstGeom>
          <a:noFill/>
          <a:ln/>
        </p:spPr>
        <p:txBody>
          <a:bodyPr wrap="square" rtlCol="0" anchor="t"/>
          <a:lstStyle/>
          <a:p>
            <a:pPr marL="0" indent="0" algn="r">
              <a:lnSpc>
                <a:spcPts val="1960"/>
              </a:lnSpc>
              <a:buNone/>
            </a:pPr>
            <a:r>
              <a:rPr lang="en-US" sz="1225" dirty="0">
                <a:solidFill>
                  <a:srgbClr val="DAD1E6"/>
                </a:solidFill>
                <a:latin typeface="Fira Sans" pitchFamily="34" charset="0"/>
                <a:ea typeface="Fira Sans" pitchFamily="34" charset="-122"/>
                <a:cs typeface="Fira Sans" pitchFamily="34" charset="-120"/>
              </a:rPr>
              <a:t>The proposed system utilizes advanced computer vision techniques powered by artificial intelligence to enable seamless hand gesture control of on-screen elements. By leveraging the capabilities of Python and the OpenCV library, the system accurately detects and interprets a user's hand gestures in real-time, allowing for intuitive and natural interaction with digital interfaces.</a:t>
            </a:r>
            <a:endParaRPr lang="en-US" sz="1225" dirty="0"/>
          </a:p>
        </p:txBody>
      </p:sp>
      <p:sp>
        <p:nvSpPr>
          <p:cNvPr id="11" name="Shape 8"/>
          <p:cNvSpPr/>
          <p:nvPr/>
        </p:nvSpPr>
        <p:spPr>
          <a:xfrm>
            <a:off x="9318962" y="1969710"/>
            <a:ext cx="544354" cy="19407"/>
          </a:xfrm>
          <a:prstGeom prst="rect">
            <a:avLst/>
          </a:prstGeom>
          <a:solidFill>
            <a:srgbClr val="FF6680"/>
          </a:solidFill>
          <a:ln/>
        </p:spPr>
      </p:sp>
      <p:sp>
        <p:nvSpPr>
          <p:cNvPr id="12" name="Shape 9"/>
          <p:cNvSpPr/>
          <p:nvPr/>
        </p:nvSpPr>
        <p:spPr>
          <a:xfrm>
            <a:off x="8969038" y="1804511"/>
            <a:ext cx="349925" cy="349925"/>
          </a:xfrm>
          <a:prstGeom prst="roundRect">
            <a:avLst>
              <a:gd name="adj" fmla="val 13335"/>
            </a:avLst>
          </a:prstGeom>
          <a:solidFill>
            <a:srgbClr val="382748"/>
          </a:solidFill>
          <a:ln/>
        </p:spPr>
      </p:sp>
      <p:sp>
        <p:nvSpPr>
          <p:cNvPr id="13" name="Text 10"/>
          <p:cNvSpPr/>
          <p:nvPr/>
        </p:nvSpPr>
        <p:spPr>
          <a:xfrm>
            <a:off x="9085600" y="1833563"/>
            <a:ext cx="116681" cy="291703"/>
          </a:xfrm>
          <a:prstGeom prst="rect">
            <a:avLst/>
          </a:prstGeom>
          <a:noFill/>
          <a:ln/>
        </p:spPr>
        <p:txBody>
          <a:bodyPr wrap="none" rtlCol="0" anchor="t"/>
          <a:lstStyle/>
          <a:p>
            <a:pPr marL="0" indent="0" algn="ctr">
              <a:lnSpc>
                <a:spcPts val="2296"/>
              </a:lnSpc>
              <a:buNone/>
            </a:pPr>
            <a:r>
              <a:rPr lang="en-US" sz="1837" b="1" dirty="0">
                <a:solidFill>
                  <a:srgbClr val="FF726D"/>
                </a:solidFill>
                <a:latin typeface="Inconsolata" pitchFamily="34" charset="0"/>
                <a:ea typeface="Inconsolata" pitchFamily="34" charset="-122"/>
                <a:cs typeface="Inconsolata" pitchFamily="34" charset="-120"/>
              </a:rPr>
              <a:t>2</a:t>
            </a:r>
            <a:endParaRPr lang="en-US" sz="1837" dirty="0"/>
          </a:p>
        </p:txBody>
      </p:sp>
      <p:sp>
        <p:nvSpPr>
          <p:cNvPr id="14" name="Text 11"/>
          <p:cNvSpPr/>
          <p:nvPr/>
        </p:nvSpPr>
        <p:spPr>
          <a:xfrm>
            <a:off x="9999464" y="1838563"/>
            <a:ext cx="2331839" cy="243007"/>
          </a:xfrm>
          <a:prstGeom prst="rect">
            <a:avLst/>
          </a:prstGeom>
          <a:noFill/>
          <a:ln/>
        </p:spPr>
        <p:txBody>
          <a:bodyPr wrap="none" rtlCol="0" anchor="t"/>
          <a:lstStyle/>
          <a:p>
            <a:pPr marL="0" indent="0" algn="l">
              <a:lnSpc>
                <a:spcPts val="1914"/>
              </a:lnSpc>
              <a:buNone/>
            </a:pPr>
            <a:r>
              <a:rPr lang="en-US" sz="1531" b="1" dirty="0">
                <a:solidFill>
                  <a:srgbClr val="FF726D"/>
                </a:solidFill>
                <a:latin typeface="Inconsolata" pitchFamily="34" charset="0"/>
                <a:ea typeface="Inconsolata" pitchFamily="34" charset="-122"/>
                <a:cs typeface="Inconsolata" pitchFamily="34" charset="-120"/>
              </a:rPr>
              <a:t>Intuitive User Interface</a:t>
            </a:r>
            <a:endParaRPr lang="en-US" sz="1531" dirty="0"/>
          </a:p>
        </p:txBody>
      </p:sp>
      <p:sp>
        <p:nvSpPr>
          <p:cNvPr id="15" name="Text 12"/>
          <p:cNvSpPr/>
          <p:nvPr/>
        </p:nvSpPr>
        <p:spPr>
          <a:xfrm>
            <a:off x="9999464" y="2174796"/>
            <a:ext cx="2838569" cy="1989773"/>
          </a:xfrm>
          <a:prstGeom prst="rect">
            <a:avLst/>
          </a:prstGeom>
          <a:noFill/>
          <a:ln/>
        </p:spPr>
        <p:txBody>
          <a:bodyPr wrap="square" rtlCol="0" anchor="t"/>
          <a:lstStyle/>
          <a:p>
            <a:pPr marL="0" indent="0" algn="l">
              <a:lnSpc>
                <a:spcPts val="1960"/>
              </a:lnSpc>
              <a:buNone/>
            </a:pPr>
            <a:r>
              <a:rPr lang="en-US" sz="1225" dirty="0">
                <a:solidFill>
                  <a:srgbClr val="DAD1E6"/>
                </a:solidFill>
                <a:latin typeface="Fira Sans" pitchFamily="34" charset="0"/>
                <a:ea typeface="Fira Sans" pitchFamily="34" charset="-122"/>
                <a:cs typeface="Fira Sans" pitchFamily="34" charset="-120"/>
              </a:rPr>
              <a:t>The system is designed with a clean and user-friendly interface that provides visual cues and feedback to the user. As the user performs various hand gestures, the system responds by executing the corresponding commands, creating a seamless and immersive experience for the user.</a:t>
            </a:r>
            <a:endParaRPr lang="en-US" sz="1225" dirty="0"/>
          </a:p>
        </p:txBody>
      </p:sp>
      <p:sp>
        <p:nvSpPr>
          <p:cNvPr id="16" name="Shape 13"/>
          <p:cNvSpPr/>
          <p:nvPr/>
        </p:nvSpPr>
        <p:spPr>
          <a:xfrm>
            <a:off x="8424684" y="4973776"/>
            <a:ext cx="544354" cy="19407"/>
          </a:xfrm>
          <a:prstGeom prst="rect">
            <a:avLst/>
          </a:prstGeom>
          <a:solidFill>
            <a:srgbClr val="FF6680"/>
          </a:solidFill>
          <a:ln/>
        </p:spPr>
      </p:sp>
      <p:sp>
        <p:nvSpPr>
          <p:cNvPr id="17" name="Shape 14"/>
          <p:cNvSpPr/>
          <p:nvPr/>
        </p:nvSpPr>
        <p:spPr>
          <a:xfrm>
            <a:off x="8969038" y="4808577"/>
            <a:ext cx="349925" cy="349925"/>
          </a:xfrm>
          <a:prstGeom prst="roundRect">
            <a:avLst>
              <a:gd name="adj" fmla="val 13335"/>
            </a:avLst>
          </a:prstGeom>
          <a:solidFill>
            <a:srgbClr val="382748"/>
          </a:solidFill>
          <a:ln/>
        </p:spPr>
      </p:sp>
      <p:sp>
        <p:nvSpPr>
          <p:cNvPr id="18" name="Text 15"/>
          <p:cNvSpPr/>
          <p:nvPr/>
        </p:nvSpPr>
        <p:spPr>
          <a:xfrm>
            <a:off x="9085600" y="4837628"/>
            <a:ext cx="116681" cy="291703"/>
          </a:xfrm>
          <a:prstGeom prst="rect">
            <a:avLst/>
          </a:prstGeom>
          <a:noFill/>
          <a:ln/>
        </p:spPr>
        <p:txBody>
          <a:bodyPr wrap="none" rtlCol="0" anchor="t"/>
          <a:lstStyle/>
          <a:p>
            <a:pPr marL="0" indent="0" algn="ctr">
              <a:lnSpc>
                <a:spcPts val="2296"/>
              </a:lnSpc>
              <a:buNone/>
            </a:pPr>
            <a:r>
              <a:rPr lang="en-US" sz="1837" b="1" dirty="0">
                <a:solidFill>
                  <a:srgbClr val="FF726D"/>
                </a:solidFill>
                <a:latin typeface="Inconsolata" pitchFamily="34" charset="0"/>
                <a:ea typeface="Inconsolata" pitchFamily="34" charset="-122"/>
                <a:cs typeface="Inconsolata" pitchFamily="34" charset="-120"/>
              </a:rPr>
              <a:t>3</a:t>
            </a:r>
            <a:endParaRPr lang="en-US" sz="1837" dirty="0"/>
          </a:p>
        </p:txBody>
      </p:sp>
      <p:sp>
        <p:nvSpPr>
          <p:cNvPr id="19" name="Text 16"/>
          <p:cNvSpPr/>
          <p:nvPr/>
        </p:nvSpPr>
        <p:spPr>
          <a:xfrm>
            <a:off x="5568077" y="4842629"/>
            <a:ext cx="2720459" cy="243007"/>
          </a:xfrm>
          <a:prstGeom prst="rect">
            <a:avLst/>
          </a:prstGeom>
          <a:noFill/>
          <a:ln/>
        </p:spPr>
        <p:txBody>
          <a:bodyPr wrap="none" rtlCol="0" anchor="t"/>
          <a:lstStyle/>
          <a:p>
            <a:pPr marL="0" indent="0" algn="r">
              <a:lnSpc>
                <a:spcPts val="1914"/>
              </a:lnSpc>
              <a:buNone/>
            </a:pPr>
            <a:r>
              <a:rPr lang="en-US" sz="1531" b="1" dirty="0">
                <a:solidFill>
                  <a:srgbClr val="FF726D"/>
                </a:solidFill>
                <a:latin typeface="Inconsolata" pitchFamily="34" charset="0"/>
                <a:ea typeface="Inconsolata" pitchFamily="34" charset="-122"/>
                <a:cs typeface="Inconsolata" pitchFamily="34" charset="-120"/>
              </a:rPr>
              <a:t>Customizable Gesture Mapping</a:t>
            </a:r>
            <a:endParaRPr lang="en-US" sz="1531" dirty="0"/>
          </a:p>
        </p:txBody>
      </p:sp>
      <p:sp>
        <p:nvSpPr>
          <p:cNvPr id="20" name="Text 17"/>
          <p:cNvSpPr/>
          <p:nvPr/>
        </p:nvSpPr>
        <p:spPr>
          <a:xfrm>
            <a:off x="5449967" y="5178862"/>
            <a:ext cx="2838569" cy="1989773"/>
          </a:xfrm>
          <a:prstGeom prst="rect">
            <a:avLst/>
          </a:prstGeom>
          <a:noFill/>
          <a:ln/>
        </p:spPr>
        <p:txBody>
          <a:bodyPr wrap="square" rtlCol="0" anchor="t"/>
          <a:lstStyle/>
          <a:p>
            <a:pPr marL="0" indent="0" algn="r">
              <a:lnSpc>
                <a:spcPts val="1960"/>
              </a:lnSpc>
              <a:buNone/>
            </a:pPr>
            <a:r>
              <a:rPr lang="en-US" sz="1225" dirty="0">
                <a:solidFill>
                  <a:srgbClr val="DAD1E6"/>
                </a:solidFill>
                <a:latin typeface="Fira Sans" pitchFamily="34" charset="0"/>
                <a:ea typeface="Fira Sans" pitchFamily="34" charset="-122"/>
                <a:cs typeface="Fira Sans" pitchFamily="34" charset="-120"/>
              </a:rPr>
              <a:t>The proposed system offers the flexibility to customize the mapping between hand gestures and their corresponding actions. Users can personalize the gesture controls to suit their preferences and requirements, ensuring a tailored experience that enhances productivity and efficiency.</a:t>
            </a:r>
            <a:endParaRPr lang="en-US" sz="1225" dirty="0"/>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Char"/>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31148"/>
          </a:xfrm>
          <a:prstGeom prst="rect">
            <a:avLst/>
          </a:prstGeom>
          <a:solidFill>
            <a:srgbClr val="241631"/>
          </a:solidFill>
          <a:ln/>
        </p:spPr>
      </p:sp>
      <p:sp>
        <p:nvSpPr>
          <p:cNvPr id="4" name="Text 2"/>
          <p:cNvSpPr/>
          <p:nvPr/>
        </p:nvSpPr>
        <p:spPr>
          <a:xfrm>
            <a:off x="3379113" y="455652"/>
            <a:ext cx="4143137" cy="517922"/>
          </a:xfrm>
          <a:prstGeom prst="rect">
            <a:avLst/>
          </a:prstGeom>
          <a:noFill/>
          <a:ln/>
        </p:spPr>
        <p:txBody>
          <a:bodyPr wrap="none" rtlCol="0" anchor="t"/>
          <a:lstStyle/>
          <a:p>
            <a:pPr marL="0" indent="0">
              <a:lnSpc>
                <a:spcPts val="4078"/>
              </a:lnSpc>
              <a:buNone/>
            </a:pPr>
            <a:r>
              <a:rPr lang="en-US" sz="3262" b="1" dirty="0">
                <a:solidFill>
                  <a:srgbClr val="FF726D"/>
                </a:solidFill>
                <a:latin typeface="Inconsolata" pitchFamily="34" charset="0"/>
                <a:ea typeface="Inconsolata" pitchFamily="34" charset="-122"/>
                <a:cs typeface="Inconsolata" pitchFamily="34" charset="-120"/>
              </a:rPr>
              <a:t>Methodology</a:t>
            </a:r>
            <a:endParaRPr lang="en-US" sz="3262" dirty="0"/>
          </a:p>
        </p:txBody>
      </p:sp>
      <p:pic>
        <p:nvPicPr>
          <p:cNvPr id="5" name="Image 0" descr="preencoded.png"/>
          <p:cNvPicPr>
            <a:picLocks noChangeAspect="1"/>
          </p:cNvPicPr>
          <p:nvPr/>
        </p:nvPicPr>
        <p:blipFill>
          <a:blip r:embed="rId3"/>
          <a:stretch>
            <a:fillRect/>
          </a:stretch>
        </p:blipFill>
        <p:spPr>
          <a:xfrm>
            <a:off x="3379113" y="1304925"/>
            <a:ext cx="828556" cy="1750219"/>
          </a:xfrm>
          <a:prstGeom prst="rect">
            <a:avLst/>
          </a:prstGeom>
        </p:spPr>
      </p:pic>
      <p:sp>
        <p:nvSpPr>
          <p:cNvPr id="6" name="Text 3"/>
          <p:cNvSpPr/>
          <p:nvPr/>
        </p:nvSpPr>
        <p:spPr>
          <a:xfrm>
            <a:off x="4456152" y="1470541"/>
            <a:ext cx="2071568" cy="258961"/>
          </a:xfrm>
          <a:prstGeom prst="rect">
            <a:avLst/>
          </a:prstGeom>
          <a:noFill/>
          <a:ln/>
        </p:spPr>
        <p:txBody>
          <a:bodyPr wrap="none" rtlCol="0" anchor="t"/>
          <a:lstStyle/>
          <a:p>
            <a:pPr marL="0" indent="0" algn="l">
              <a:lnSpc>
                <a:spcPts val="2039"/>
              </a:lnSpc>
              <a:buNone/>
            </a:pPr>
            <a:r>
              <a:rPr lang="en-US" sz="1631" b="1" dirty="0">
                <a:solidFill>
                  <a:srgbClr val="FF726D"/>
                </a:solidFill>
                <a:latin typeface="Inconsolata" pitchFamily="34" charset="0"/>
                <a:ea typeface="Inconsolata" pitchFamily="34" charset="-122"/>
                <a:cs typeface="Inconsolata" pitchFamily="34" charset="-120"/>
              </a:rPr>
              <a:t>Data Collection</a:t>
            </a:r>
            <a:endParaRPr lang="en-US" sz="1631" dirty="0"/>
          </a:p>
        </p:txBody>
      </p:sp>
      <p:sp>
        <p:nvSpPr>
          <p:cNvPr id="7" name="Text 4"/>
          <p:cNvSpPr/>
          <p:nvPr/>
        </p:nvSpPr>
        <p:spPr>
          <a:xfrm>
            <a:off x="4456152" y="1828919"/>
            <a:ext cx="6795016" cy="1060609"/>
          </a:xfrm>
          <a:prstGeom prst="rect">
            <a:avLst/>
          </a:prstGeom>
          <a:noFill/>
          <a:ln/>
        </p:spPr>
        <p:txBody>
          <a:bodyPr wrap="square" rtlCol="0" anchor="t"/>
          <a:lstStyle/>
          <a:p>
            <a:pPr marL="0" indent="0" algn="l">
              <a:lnSpc>
                <a:spcPts val="2088"/>
              </a:lnSpc>
              <a:buNone/>
            </a:pPr>
            <a:r>
              <a:rPr lang="en-US" sz="1305" dirty="0">
                <a:solidFill>
                  <a:srgbClr val="DAD1E6"/>
                </a:solidFill>
                <a:latin typeface="Fira Sans" pitchFamily="34" charset="0"/>
                <a:ea typeface="Fira Sans" pitchFamily="34" charset="-122"/>
                <a:cs typeface="Fira Sans" pitchFamily="34" charset="-120"/>
              </a:rPr>
              <a:t>The first step in the methodology is to collect a comprehensive dataset of hand gestures. This involves capturing images and videos of various hand movements and poses using high-quality cameras and sensors, ensuring a diverse range of scenarios and lighting conditions.</a:t>
            </a:r>
            <a:endParaRPr lang="en-US" sz="1305" dirty="0"/>
          </a:p>
        </p:txBody>
      </p:sp>
      <p:pic>
        <p:nvPicPr>
          <p:cNvPr id="8" name="Image 1" descr="preencoded.png"/>
          <p:cNvPicPr>
            <a:picLocks noChangeAspect="1"/>
          </p:cNvPicPr>
          <p:nvPr/>
        </p:nvPicPr>
        <p:blipFill>
          <a:blip r:embed="rId4"/>
          <a:stretch>
            <a:fillRect/>
          </a:stretch>
        </p:blipFill>
        <p:spPr>
          <a:xfrm>
            <a:off x="3379113" y="3055144"/>
            <a:ext cx="828556" cy="1485067"/>
          </a:xfrm>
          <a:prstGeom prst="rect">
            <a:avLst/>
          </a:prstGeom>
        </p:spPr>
      </p:pic>
      <p:sp>
        <p:nvSpPr>
          <p:cNvPr id="9" name="Text 5"/>
          <p:cNvSpPr/>
          <p:nvPr/>
        </p:nvSpPr>
        <p:spPr>
          <a:xfrm>
            <a:off x="4456152" y="3220760"/>
            <a:ext cx="2071568" cy="258961"/>
          </a:xfrm>
          <a:prstGeom prst="rect">
            <a:avLst/>
          </a:prstGeom>
          <a:noFill/>
          <a:ln/>
        </p:spPr>
        <p:txBody>
          <a:bodyPr wrap="none" rtlCol="0" anchor="t"/>
          <a:lstStyle/>
          <a:p>
            <a:pPr marL="0" indent="0" algn="l">
              <a:lnSpc>
                <a:spcPts val="2039"/>
              </a:lnSpc>
              <a:buNone/>
            </a:pPr>
            <a:r>
              <a:rPr lang="en-US" sz="1631" b="1" dirty="0">
                <a:solidFill>
                  <a:srgbClr val="FF726D"/>
                </a:solidFill>
                <a:latin typeface="Inconsolata" pitchFamily="34" charset="0"/>
                <a:ea typeface="Inconsolata" pitchFamily="34" charset="-122"/>
                <a:cs typeface="Inconsolata" pitchFamily="34" charset="-120"/>
              </a:rPr>
              <a:t>Image Processing</a:t>
            </a:r>
            <a:endParaRPr lang="en-US" sz="1631" dirty="0"/>
          </a:p>
        </p:txBody>
      </p:sp>
      <p:sp>
        <p:nvSpPr>
          <p:cNvPr id="10" name="Text 6"/>
          <p:cNvSpPr/>
          <p:nvPr/>
        </p:nvSpPr>
        <p:spPr>
          <a:xfrm>
            <a:off x="4456152" y="3579138"/>
            <a:ext cx="6795016" cy="795457"/>
          </a:xfrm>
          <a:prstGeom prst="rect">
            <a:avLst/>
          </a:prstGeom>
          <a:noFill/>
          <a:ln/>
        </p:spPr>
        <p:txBody>
          <a:bodyPr wrap="square" rtlCol="0" anchor="t"/>
          <a:lstStyle/>
          <a:p>
            <a:pPr marL="0" indent="0" algn="l">
              <a:lnSpc>
                <a:spcPts val="2088"/>
              </a:lnSpc>
              <a:buNone/>
            </a:pPr>
            <a:r>
              <a:rPr lang="en-US" sz="1305" dirty="0">
                <a:solidFill>
                  <a:srgbClr val="DAD1E6"/>
                </a:solidFill>
                <a:latin typeface="Fira Sans" pitchFamily="34" charset="0"/>
                <a:ea typeface="Fira Sans" pitchFamily="34" charset="-122"/>
                <a:cs typeface="Fira Sans" pitchFamily="34" charset="-120"/>
              </a:rPr>
              <a:t>The collected data is then preprocessed and cleaned, using techniques such as image segmentation, noise reduction, and normalization. This prepares the data for the next stage of the process, which involves feature extraction and hand gesture recognition.</a:t>
            </a:r>
            <a:endParaRPr lang="en-US" sz="1305" dirty="0"/>
          </a:p>
        </p:txBody>
      </p:sp>
      <p:pic>
        <p:nvPicPr>
          <p:cNvPr id="11" name="Image 2" descr="preencoded.png"/>
          <p:cNvPicPr>
            <a:picLocks noChangeAspect="1"/>
          </p:cNvPicPr>
          <p:nvPr/>
        </p:nvPicPr>
        <p:blipFill>
          <a:blip r:embed="rId5"/>
          <a:stretch>
            <a:fillRect/>
          </a:stretch>
        </p:blipFill>
        <p:spPr>
          <a:xfrm>
            <a:off x="3379113" y="4540210"/>
            <a:ext cx="828556" cy="1485067"/>
          </a:xfrm>
          <a:prstGeom prst="rect">
            <a:avLst/>
          </a:prstGeom>
        </p:spPr>
      </p:pic>
      <p:sp>
        <p:nvSpPr>
          <p:cNvPr id="12" name="Text 7"/>
          <p:cNvSpPr/>
          <p:nvPr/>
        </p:nvSpPr>
        <p:spPr>
          <a:xfrm>
            <a:off x="4456152" y="4705826"/>
            <a:ext cx="2071568" cy="258961"/>
          </a:xfrm>
          <a:prstGeom prst="rect">
            <a:avLst/>
          </a:prstGeom>
          <a:noFill/>
          <a:ln/>
        </p:spPr>
        <p:txBody>
          <a:bodyPr wrap="none" rtlCol="0" anchor="t"/>
          <a:lstStyle/>
          <a:p>
            <a:pPr marL="0" indent="0" algn="l">
              <a:lnSpc>
                <a:spcPts val="2039"/>
              </a:lnSpc>
              <a:buNone/>
            </a:pPr>
            <a:r>
              <a:rPr lang="en-US" sz="1631" b="1" dirty="0">
                <a:solidFill>
                  <a:srgbClr val="FF726D"/>
                </a:solidFill>
                <a:latin typeface="Inconsolata" pitchFamily="34" charset="0"/>
                <a:ea typeface="Inconsolata" pitchFamily="34" charset="-122"/>
                <a:cs typeface="Inconsolata" pitchFamily="34" charset="-120"/>
              </a:rPr>
              <a:t>Feature Extraction</a:t>
            </a:r>
            <a:endParaRPr lang="en-US" sz="1631" dirty="0"/>
          </a:p>
        </p:txBody>
      </p:sp>
      <p:sp>
        <p:nvSpPr>
          <p:cNvPr id="13" name="Text 8"/>
          <p:cNvSpPr/>
          <p:nvPr/>
        </p:nvSpPr>
        <p:spPr>
          <a:xfrm>
            <a:off x="4456152" y="5064204"/>
            <a:ext cx="6795016" cy="795457"/>
          </a:xfrm>
          <a:prstGeom prst="rect">
            <a:avLst/>
          </a:prstGeom>
          <a:noFill/>
          <a:ln/>
        </p:spPr>
        <p:txBody>
          <a:bodyPr wrap="square" rtlCol="0" anchor="t"/>
          <a:lstStyle/>
          <a:p>
            <a:pPr marL="0" indent="0" algn="l">
              <a:lnSpc>
                <a:spcPts val="2088"/>
              </a:lnSpc>
              <a:buNone/>
            </a:pPr>
            <a:r>
              <a:rPr lang="en-US" sz="1305" dirty="0">
                <a:solidFill>
                  <a:srgbClr val="DAD1E6"/>
                </a:solidFill>
                <a:latin typeface="Fira Sans" pitchFamily="34" charset="0"/>
                <a:ea typeface="Fira Sans" pitchFamily="34" charset="-122"/>
                <a:cs typeface="Fira Sans" pitchFamily="34" charset="-120"/>
              </a:rPr>
              <a:t>The preprocessed images and videos are analyzed to extract key features that characterize the hand gestures, such as hand shape, orientation, and movement patterns. This is typically done using computer vision algorithms and machine learning techniques.</a:t>
            </a:r>
            <a:endParaRPr lang="en-US" sz="1305" dirty="0"/>
          </a:p>
        </p:txBody>
      </p:sp>
      <p:pic>
        <p:nvPicPr>
          <p:cNvPr id="14" name="Image 3" descr="preencoded.png"/>
          <p:cNvPicPr>
            <a:picLocks noChangeAspect="1"/>
          </p:cNvPicPr>
          <p:nvPr/>
        </p:nvPicPr>
        <p:blipFill>
          <a:blip r:embed="rId6"/>
          <a:stretch>
            <a:fillRect/>
          </a:stretch>
        </p:blipFill>
        <p:spPr>
          <a:xfrm>
            <a:off x="3379113" y="6025277"/>
            <a:ext cx="828556" cy="1750219"/>
          </a:xfrm>
          <a:prstGeom prst="rect">
            <a:avLst/>
          </a:prstGeom>
        </p:spPr>
      </p:pic>
      <p:sp>
        <p:nvSpPr>
          <p:cNvPr id="15" name="Text 9"/>
          <p:cNvSpPr/>
          <p:nvPr/>
        </p:nvSpPr>
        <p:spPr>
          <a:xfrm>
            <a:off x="4456152" y="6190893"/>
            <a:ext cx="2277547" cy="258961"/>
          </a:xfrm>
          <a:prstGeom prst="rect">
            <a:avLst/>
          </a:prstGeom>
          <a:noFill/>
          <a:ln/>
        </p:spPr>
        <p:txBody>
          <a:bodyPr wrap="none" rtlCol="0" anchor="t"/>
          <a:lstStyle/>
          <a:p>
            <a:pPr marL="0" indent="0" algn="l">
              <a:lnSpc>
                <a:spcPts val="2039"/>
              </a:lnSpc>
              <a:buNone/>
            </a:pPr>
            <a:r>
              <a:rPr lang="en-US" sz="1631" b="1" dirty="0">
                <a:solidFill>
                  <a:srgbClr val="FF726D"/>
                </a:solidFill>
                <a:latin typeface="Inconsolata" pitchFamily="34" charset="0"/>
                <a:ea typeface="Inconsolata" pitchFamily="34" charset="-122"/>
                <a:cs typeface="Inconsolata" pitchFamily="34" charset="-120"/>
              </a:rPr>
              <a:t>Machine Learning Model</a:t>
            </a:r>
            <a:endParaRPr lang="en-US" sz="1631" dirty="0"/>
          </a:p>
        </p:txBody>
      </p:sp>
      <p:sp>
        <p:nvSpPr>
          <p:cNvPr id="16" name="Text 10"/>
          <p:cNvSpPr/>
          <p:nvPr/>
        </p:nvSpPr>
        <p:spPr>
          <a:xfrm>
            <a:off x="4456152" y="6549271"/>
            <a:ext cx="6795016" cy="1060609"/>
          </a:xfrm>
          <a:prstGeom prst="rect">
            <a:avLst/>
          </a:prstGeom>
          <a:noFill/>
          <a:ln/>
        </p:spPr>
        <p:txBody>
          <a:bodyPr wrap="square" rtlCol="0" anchor="t"/>
          <a:lstStyle/>
          <a:p>
            <a:pPr marL="0" indent="0" algn="l">
              <a:lnSpc>
                <a:spcPts val="2088"/>
              </a:lnSpc>
              <a:buNone/>
            </a:pPr>
            <a:r>
              <a:rPr lang="en-US" sz="1305" dirty="0">
                <a:solidFill>
                  <a:srgbClr val="DAD1E6"/>
                </a:solidFill>
                <a:latin typeface="Fira Sans" pitchFamily="34" charset="0"/>
                <a:ea typeface="Fira Sans" pitchFamily="34" charset="-122"/>
                <a:cs typeface="Fira Sans" pitchFamily="34" charset="-120"/>
              </a:rPr>
              <a:t>The extracted features are then used to train a machine learning model, such as a convolutional neural network (CNN) or a support vector machine (SVM), to recognize and classify the different hand gestures. The model is optimized and fine-tuned to improve its accuracy and performance.</a:t>
            </a:r>
            <a:endParaRPr lang="en-US" sz="1305" dirty="0"/>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Char"/>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sp>
        <p:nvSpPr>
          <p:cNvPr id="4" name="Text 2"/>
          <p:cNvSpPr/>
          <p:nvPr/>
        </p:nvSpPr>
        <p:spPr>
          <a:xfrm>
            <a:off x="3029903" y="497324"/>
            <a:ext cx="4510802" cy="563880"/>
          </a:xfrm>
          <a:prstGeom prst="rect">
            <a:avLst/>
          </a:prstGeom>
          <a:noFill/>
          <a:ln/>
        </p:spPr>
        <p:txBody>
          <a:bodyPr wrap="none" rtlCol="0" anchor="t"/>
          <a:lstStyle/>
          <a:p>
            <a:pPr marL="0" indent="0">
              <a:lnSpc>
                <a:spcPts val="4440"/>
              </a:lnSpc>
              <a:buNone/>
            </a:pPr>
            <a:r>
              <a:rPr lang="en-US" sz="3552" b="1" dirty="0">
                <a:solidFill>
                  <a:srgbClr val="FF726D"/>
                </a:solidFill>
                <a:latin typeface="Inconsolata" pitchFamily="34" charset="0"/>
                <a:ea typeface="Inconsolata" pitchFamily="34" charset="-122"/>
                <a:cs typeface="Inconsolata" pitchFamily="34" charset="-120"/>
              </a:rPr>
              <a:t>Implementation</a:t>
            </a:r>
            <a:endParaRPr lang="en-US" sz="3552" dirty="0"/>
          </a:p>
        </p:txBody>
      </p:sp>
      <p:pic>
        <p:nvPicPr>
          <p:cNvPr id="5" name="Image 0" descr="preencoded.png"/>
          <p:cNvPicPr>
            <a:picLocks noChangeAspect="1"/>
          </p:cNvPicPr>
          <p:nvPr/>
        </p:nvPicPr>
        <p:blipFill>
          <a:blip r:embed="rId3"/>
          <a:stretch>
            <a:fillRect/>
          </a:stretch>
        </p:blipFill>
        <p:spPr>
          <a:xfrm>
            <a:off x="3029903" y="1421963"/>
            <a:ext cx="2676406" cy="1654135"/>
          </a:xfrm>
          <a:prstGeom prst="rect">
            <a:avLst/>
          </a:prstGeom>
        </p:spPr>
      </p:pic>
      <p:sp>
        <p:nvSpPr>
          <p:cNvPr id="6" name="Text 3"/>
          <p:cNvSpPr/>
          <p:nvPr/>
        </p:nvSpPr>
        <p:spPr>
          <a:xfrm>
            <a:off x="3029903" y="3301603"/>
            <a:ext cx="2255401" cy="281821"/>
          </a:xfrm>
          <a:prstGeom prst="rect">
            <a:avLst/>
          </a:prstGeom>
          <a:noFill/>
          <a:ln/>
        </p:spPr>
        <p:txBody>
          <a:bodyPr wrap="none" rtlCol="0" anchor="t"/>
          <a:lstStyle/>
          <a:p>
            <a:pPr marL="0" indent="0" algn="l">
              <a:lnSpc>
                <a:spcPts val="2220"/>
              </a:lnSpc>
              <a:buNone/>
            </a:pPr>
            <a:r>
              <a:rPr lang="en-US" sz="1776" b="1" dirty="0">
                <a:solidFill>
                  <a:srgbClr val="FF726D"/>
                </a:solidFill>
                <a:latin typeface="Inconsolata" pitchFamily="34" charset="0"/>
                <a:ea typeface="Inconsolata" pitchFamily="34" charset="-122"/>
                <a:cs typeface="Inconsolata" pitchFamily="34" charset="-120"/>
              </a:rPr>
              <a:t>Desktop Application</a:t>
            </a:r>
            <a:endParaRPr lang="en-US" sz="1776" dirty="0"/>
          </a:p>
        </p:txBody>
      </p:sp>
      <p:sp>
        <p:nvSpPr>
          <p:cNvPr id="7" name="Text 4"/>
          <p:cNvSpPr/>
          <p:nvPr/>
        </p:nvSpPr>
        <p:spPr>
          <a:xfrm>
            <a:off x="3029903" y="3691652"/>
            <a:ext cx="2676406" cy="3174682"/>
          </a:xfrm>
          <a:prstGeom prst="rect">
            <a:avLst/>
          </a:prstGeom>
          <a:noFill/>
          <a:ln/>
        </p:spPr>
        <p:txBody>
          <a:bodyPr wrap="square" rtlCol="0" anchor="t"/>
          <a:lstStyle/>
          <a:p>
            <a:pPr marL="0" indent="0" algn="l">
              <a:lnSpc>
                <a:spcPts val="2273"/>
              </a:lnSpc>
              <a:buNone/>
            </a:pPr>
            <a:r>
              <a:rPr lang="en-US" sz="1421" dirty="0">
                <a:solidFill>
                  <a:srgbClr val="DAD1E6"/>
                </a:solidFill>
                <a:latin typeface="Fira Sans" pitchFamily="34" charset="0"/>
                <a:ea typeface="Fira Sans" pitchFamily="34" charset="-122"/>
                <a:cs typeface="Fira Sans" pitchFamily="34" charset="-120"/>
              </a:rPr>
              <a:t>The AeroNav system is implemented as a desktop application that utilizes Python and the OpenCV library to enable hand gesture-based control of the user's screen. The application features a clean and intuitive user interface, allowing users to seamlessly navigate and interact with their computer using natural hand gestures.</a:t>
            </a:r>
            <a:endParaRPr lang="en-US" sz="1421" dirty="0"/>
          </a:p>
        </p:txBody>
      </p:sp>
      <p:pic>
        <p:nvPicPr>
          <p:cNvPr id="8" name="Image 1" descr="preencoded.png"/>
          <p:cNvPicPr>
            <a:picLocks noChangeAspect="1"/>
          </p:cNvPicPr>
          <p:nvPr/>
        </p:nvPicPr>
        <p:blipFill>
          <a:blip r:embed="rId4"/>
          <a:stretch>
            <a:fillRect/>
          </a:stretch>
        </p:blipFill>
        <p:spPr>
          <a:xfrm>
            <a:off x="5976938" y="1421963"/>
            <a:ext cx="2676406" cy="1654135"/>
          </a:xfrm>
          <a:prstGeom prst="rect">
            <a:avLst/>
          </a:prstGeom>
        </p:spPr>
      </p:pic>
      <p:sp>
        <p:nvSpPr>
          <p:cNvPr id="9" name="Text 5"/>
          <p:cNvSpPr/>
          <p:nvPr/>
        </p:nvSpPr>
        <p:spPr>
          <a:xfrm>
            <a:off x="5976938" y="3301603"/>
            <a:ext cx="2255401" cy="281821"/>
          </a:xfrm>
          <a:prstGeom prst="rect">
            <a:avLst/>
          </a:prstGeom>
          <a:noFill/>
          <a:ln/>
        </p:spPr>
        <p:txBody>
          <a:bodyPr wrap="none" rtlCol="0" anchor="t"/>
          <a:lstStyle/>
          <a:p>
            <a:pPr marL="0" indent="0" algn="l">
              <a:lnSpc>
                <a:spcPts val="2220"/>
              </a:lnSpc>
              <a:buNone/>
            </a:pPr>
            <a:r>
              <a:rPr lang="en-US" sz="1776" b="1" dirty="0">
                <a:solidFill>
                  <a:srgbClr val="FF726D"/>
                </a:solidFill>
                <a:latin typeface="Inconsolata" pitchFamily="34" charset="0"/>
                <a:ea typeface="Inconsolata" pitchFamily="34" charset="-122"/>
                <a:cs typeface="Inconsolata" pitchFamily="34" charset="-120"/>
              </a:rPr>
              <a:t>Gesture Recognition</a:t>
            </a:r>
            <a:endParaRPr lang="en-US" sz="1776" dirty="0"/>
          </a:p>
        </p:txBody>
      </p:sp>
      <p:sp>
        <p:nvSpPr>
          <p:cNvPr id="10" name="Text 6"/>
          <p:cNvSpPr/>
          <p:nvPr/>
        </p:nvSpPr>
        <p:spPr>
          <a:xfrm>
            <a:off x="5976938" y="3691652"/>
            <a:ext cx="2676406" cy="3751898"/>
          </a:xfrm>
          <a:prstGeom prst="rect">
            <a:avLst/>
          </a:prstGeom>
          <a:noFill/>
          <a:ln/>
        </p:spPr>
        <p:txBody>
          <a:bodyPr wrap="square" rtlCol="0" anchor="t"/>
          <a:lstStyle/>
          <a:p>
            <a:pPr marL="0" indent="0" algn="l">
              <a:lnSpc>
                <a:spcPts val="2273"/>
              </a:lnSpc>
              <a:buNone/>
            </a:pPr>
            <a:r>
              <a:rPr lang="en-US" sz="1421" dirty="0">
                <a:solidFill>
                  <a:srgbClr val="DAD1E6"/>
                </a:solidFill>
                <a:latin typeface="Fira Sans" pitchFamily="34" charset="0"/>
                <a:ea typeface="Fira Sans" pitchFamily="34" charset="-122"/>
                <a:cs typeface="Fira Sans" pitchFamily="34" charset="-120"/>
              </a:rPr>
              <a:t>At the core of the AeroNav system is the hand gesture recognition algorithm, which uses OpenCV's computer vision capabilities to detect and interpret users' hand movements. The system is trained to recognize a variety of gestures, enabling users to control various functions, such as scrolling, zooming, and selecting, using intuitive hand motions.</a:t>
            </a:r>
            <a:endParaRPr lang="en-US" sz="1421" dirty="0"/>
          </a:p>
        </p:txBody>
      </p:sp>
      <p:pic>
        <p:nvPicPr>
          <p:cNvPr id="11" name="Image 2" descr="preencoded.png"/>
          <p:cNvPicPr>
            <a:picLocks noChangeAspect="1"/>
          </p:cNvPicPr>
          <p:nvPr/>
        </p:nvPicPr>
        <p:blipFill>
          <a:blip r:embed="rId5"/>
          <a:stretch>
            <a:fillRect/>
          </a:stretch>
        </p:blipFill>
        <p:spPr>
          <a:xfrm>
            <a:off x="8923973" y="1421963"/>
            <a:ext cx="2676406" cy="1654135"/>
          </a:xfrm>
          <a:prstGeom prst="rect">
            <a:avLst/>
          </a:prstGeom>
        </p:spPr>
      </p:pic>
      <p:sp>
        <p:nvSpPr>
          <p:cNvPr id="12" name="Text 7"/>
          <p:cNvSpPr/>
          <p:nvPr/>
        </p:nvSpPr>
        <p:spPr>
          <a:xfrm>
            <a:off x="8923973" y="3301603"/>
            <a:ext cx="2255401" cy="281821"/>
          </a:xfrm>
          <a:prstGeom prst="rect">
            <a:avLst/>
          </a:prstGeom>
          <a:noFill/>
          <a:ln/>
        </p:spPr>
        <p:txBody>
          <a:bodyPr wrap="none" rtlCol="0" anchor="t"/>
          <a:lstStyle/>
          <a:p>
            <a:pPr marL="0" indent="0" algn="l">
              <a:lnSpc>
                <a:spcPts val="2220"/>
              </a:lnSpc>
              <a:buNone/>
            </a:pPr>
            <a:r>
              <a:rPr lang="en-US" sz="1776" b="1" dirty="0">
                <a:solidFill>
                  <a:srgbClr val="FF726D"/>
                </a:solidFill>
                <a:latin typeface="Inconsolata" pitchFamily="34" charset="0"/>
                <a:ea typeface="Inconsolata" pitchFamily="34" charset="-122"/>
                <a:cs typeface="Inconsolata" pitchFamily="34" charset="-120"/>
              </a:rPr>
              <a:t>System Architecture</a:t>
            </a:r>
            <a:endParaRPr lang="en-US" sz="1776" dirty="0"/>
          </a:p>
        </p:txBody>
      </p:sp>
      <p:sp>
        <p:nvSpPr>
          <p:cNvPr id="13" name="Text 8"/>
          <p:cNvSpPr/>
          <p:nvPr/>
        </p:nvSpPr>
        <p:spPr>
          <a:xfrm>
            <a:off x="8923973" y="3691652"/>
            <a:ext cx="2676406" cy="4040505"/>
          </a:xfrm>
          <a:prstGeom prst="rect">
            <a:avLst/>
          </a:prstGeom>
          <a:noFill/>
          <a:ln/>
        </p:spPr>
        <p:txBody>
          <a:bodyPr wrap="square" rtlCol="0" anchor="t"/>
          <a:lstStyle/>
          <a:p>
            <a:pPr marL="0" indent="0" algn="l">
              <a:lnSpc>
                <a:spcPts val="2273"/>
              </a:lnSpc>
              <a:buNone/>
            </a:pPr>
            <a:r>
              <a:rPr lang="en-US" sz="1421" dirty="0">
                <a:solidFill>
                  <a:srgbClr val="DAD1E6"/>
                </a:solidFill>
                <a:latin typeface="Fira Sans" pitchFamily="34" charset="0"/>
                <a:ea typeface="Fira Sans" pitchFamily="34" charset="-122"/>
                <a:cs typeface="Fira Sans" pitchFamily="34" charset="-120"/>
              </a:rPr>
              <a:t>The AeroNav system is designed with a modular architecture, allowing for easy integration and scalability. The camera captures the user's hand movements, which are then processed by the hand detection and gesture recognition modules. These modules communicate with the application control module, which translates the recognized gestures into corresponding actions on the user's screen.</a:t>
            </a:r>
            <a:endParaRPr lang="en-US" sz="1421" dirty="0"/>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Char"/>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pic>
        <p:nvPicPr>
          <p:cNvPr id="4" name="Image 0" descr="preencoded.png"/>
          <p:cNvPicPr>
            <a:picLocks noChangeAspect="1"/>
          </p:cNvPicPr>
          <p:nvPr/>
        </p:nvPicPr>
        <p:blipFill>
          <a:blip r:embed="rId3"/>
          <a:stretch>
            <a:fillRect/>
          </a:stretch>
        </p:blipFill>
        <p:spPr>
          <a:xfrm>
            <a:off x="-7620" y="0"/>
            <a:ext cx="5486400" cy="8229600"/>
          </a:xfrm>
          <a:prstGeom prst="rect">
            <a:avLst/>
          </a:prstGeom>
        </p:spPr>
      </p:pic>
      <p:sp>
        <p:nvSpPr>
          <p:cNvPr id="5" name="Text 2"/>
          <p:cNvSpPr/>
          <p:nvPr/>
        </p:nvSpPr>
        <p:spPr>
          <a:xfrm>
            <a:off x="6157913" y="1207532"/>
            <a:ext cx="5148263" cy="559594"/>
          </a:xfrm>
          <a:prstGeom prst="rect">
            <a:avLst/>
          </a:prstGeom>
          <a:noFill/>
          <a:ln/>
        </p:spPr>
        <p:txBody>
          <a:bodyPr wrap="none" rtlCol="0" anchor="t"/>
          <a:lstStyle/>
          <a:p>
            <a:pPr marL="0" indent="0">
              <a:lnSpc>
                <a:spcPts val="4407"/>
              </a:lnSpc>
              <a:buNone/>
            </a:pPr>
            <a:r>
              <a:rPr lang="en-US" sz="3525" b="1" dirty="0">
                <a:solidFill>
                  <a:srgbClr val="FF726D"/>
                </a:solidFill>
                <a:latin typeface="Inconsolata" pitchFamily="34" charset="0"/>
                <a:ea typeface="Inconsolata" pitchFamily="34" charset="-122"/>
                <a:cs typeface="Inconsolata" pitchFamily="34" charset="-120"/>
              </a:rPr>
              <a:t>Results and Discussions</a:t>
            </a:r>
            <a:endParaRPr lang="en-US" sz="3525" dirty="0"/>
          </a:p>
        </p:txBody>
      </p:sp>
      <p:sp>
        <p:nvSpPr>
          <p:cNvPr id="6" name="Text 3"/>
          <p:cNvSpPr/>
          <p:nvPr/>
        </p:nvSpPr>
        <p:spPr>
          <a:xfrm>
            <a:off x="6157913" y="2035731"/>
            <a:ext cx="7800975" cy="1432322"/>
          </a:xfrm>
          <a:prstGeom prst="rect">
            <a:avLst/>
          </a:prstGeom>
          <a:noFill/>
          <a:ln/>
        </p:spPr>
        <p:txBody>
          <a:bodyPr wrap="square" rtlCol="0" anchor="t"/>
          <a:lstStyle/>
          <a:p>
            <a:pPr marL="0" indent="0">
              <a:lnSpc>
                <a:spcPts val="2256"/>
              </a:lnSpc>
              <a:buNone/>
            </a:pPr>
            <a:r>
              <a:rPr lang="en-US" sz="1410" dirty="0">
                <a:solidFill>
                  <a:srgbClr val="DAD1E6"/>
                </a:solidFill>
                <a:latin typeface="Fira Sans" pitchFamily="34" charset="0"/>
                <a:ea typeface="Fira Sans" pitchFamily="34" charset="-122"/>
                <a:cs typeface="Fira Sans" pitchFamily="34" charset="-120"/>
              </a:rPr>
              <a:t> The implementation of the AI hand gesture control system for the AeroNav project has yielded promising results. Extensive testing has demonstrated the system's ability to accurately detect and interpret a wide range of hand gestures, enabling seamless interaction with the screen interface. The use of Python and OpenCV has proven to be a robust and efficient combination, providing the necessary tools for real-time gesture recognition and processing.</a:t>
            </a:r>
            <a:endParaRPr lang="en-US" sz="1410" dirty="0"/>
          </a:p>
        </p:txBody>
      </p:sp>
      <p:sp>
        <p:nvSpPr>
          <p:cNvPr id="7" name="Text 4"/>
          <p:cNvSpPr/>
          <p:nvPr/>
        </p:nvSpPr>
        <p:spPr>
          <a:xfrm>
            <a:off x="6154101" y="3902155"/>
            <a:ext cx="7800975" cy="1718786"/>
          </a:xfrm>
          <a:prstGeom prst="rect">
            <a:avLst/>
          </a:prstGeom>
          <a:noFill/>
          <a:ln/>
        </p:spPr>
        <p:txBody>
          <a:bodyPr wrap="square" rtlCol="0" anchor="t"/>
          <a:lstStyle/>
          <a:p>
            <a:pPr marL="0" indent="0">
              <a:lnSpc>
                <a:spcPts val="2256"/>
              </a:lnSpc>
              <a:buNone/>
            </a:pPr>
            <a:r>
              <a:rPr lang="en-US" sz="1410" dirty="0">
                <a:solidFill>
                  <a:srgbClr val="DAD1E6"/>
                </a:solidFill>
                <a:latin typeface="Fira Sans" pitchFamily="34" charset="0"/>
                <a:ea typeface="Fira Sans" pitchFamily="34" charset="-122"/>
                <a:cs typeface="Fira Sans" pitchFamily="34" charset="-120"/>
              </a:rPr>
              <a:t> The proposed system has been evaluated based on various performance metrics, including gesture recognition accuracy, response time, and overall user experience. Comparative analyses have shown significant improvements over traditional touch-based or mouse-driven interfaces, particularly in terms of intuitiveness and ease of use. Additionally, the system has exhibited strong resilience to environmental factors, such as varying lighting conditions and occlusions, ensuring consistent and reliable performance.</a:t>
            </a:r>
            <a:endParaRPr lang="en-US" sz="1410" dirty="0"/>
          </a:p>
        </p:txBody>
      </p:sp>
      <p:sp>
        <p:nvSpPr>
          <p:cNvPr id="8" name="Text 5"/>
          <p:cNvSpPr/>
          <p:nvPr/>
        </p:nvSpPr>
        <p:spPr>
          <a:xfrm>
            <a:off x="6154102" y="5820218"/>
            <a:ext cx="7800975" cy="1432322"/>
          </a:xfrm>
          <a:prstGeom prst="rect">
            <a:avLst/>
          </a:prstGeom>
          <a:noFill/>
          <a:ln/>
        </p:spPr>
        <p:txBody>
          <a:bodyPr wrap="square" rtlCol="0" anchor="t"/>
          <a:lstStyle/>
          <a:p>
            <a:pPr marL="0" indent="0">
              <a:lnSpc>
                <a:spcPts val="2256"/>
              </a:lnSpc>
              <a:buNone/>
            </a:pPr>
            <a:r>
              <a:rPr lang="en-US" sz="1410" dirty="0">
                <a:solidFill>
                  <a:srgbClr val="DAD1E6"/>
                </a:solidFill>
                <a:latin typeface="Fira Sans" pitchFamily="34" charset="0"/>
                <a:ea typeface="Fira Sans" pitchFamily="34" charset="-122"/>
                <a:cs typeface="Fira Sans" pitchFamily="34" charset="-120"/>
              </a:rPr>
              <a:t> The results obtained from the study have been thoroughly discussed and analyzed by the project team. Ongoing refinements and optimizations have led to enhancements in the system's capabilities, addressing any identified limitations or areas for improvement. The integration of the hand gesture control system with the AeroNav application has been a key focus, ensuring a seamless and integrated user experience.</a:t>
            </a:r>
            <a:endParaRPr lang="en-US" sz="1410" dirty="0"/>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Word"/>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sp>
      <p:sp>
        <p:nvSpPr>
          <p:cNvPr id="3" name="Shape 1"/>
          <p:cNvSpPr/>
          <p:nvPr/>
        </p:nvSpPr>
        <p:spPr>
          <a:xfrm>
            <a:off x="0" y="0"/>
            <a:ext cx="14630400" cy="8229600"/>
          </a:xfrm>
          <a:prstGeom prst="rect">
            <a:avLst/>
          </a:prstGeom>
          <a:solidFill>
            <a:srgbClr val="241631"/>
          </a:solidFill>
          <a:ln/>
        </p:spPr>
      </p:sp>
      <p:pic>
        <p:nvPicPr>
          <p:cNvPr id="4" name="Image 0" descr="preencoded.png"/>
          <p:cNvPicPr>
            <a:picLocks noChangeAspect="1"/>
          </p:cNvPicPr>
          <p:nvPr/>
        </p:nvPicPr>
        <p:blipFill>
          <a:blip r:embed="rId3"/>
          <a:stretch>
            <a:fillRect/>
          </a:stretch>
        </p:blipFill>
        <p:spPr>
          <a:xfrm>
            <a:off x="10980420" y="0"/>
            <a:ext cx="3657600" cy="8229600"/>
          </a:xfrm>
          <a:prstGeom prst="rect">
            <a:avLst/>
          </a:prstGeom>
        </p:spPr>
      </p:pic>
      <p:sp>
        <p:nvSpPr>
          <p:cNvPr id="5" name="Text 2"/>
          <p:cNvSpPr/>
          <p:nvPr/>
        </p:nvSpPr>
        <p:spPr>
          <a:xfrm>
            <a:off x="988100" y="975955"/>
            <a:ext cx="6154103" cy="591860"/>
          </a:xfrm>
          <a:prstGeom prst="rect">
            <a:avLst/>
          </a:prstGeom>
          <a:noFill/>
          <a:ln/>
        </p:spPr>
        <p:txBody>
          <a:bodyPr wrap="none" rtlCol="0" anchor="t"/>
          <a:lstStyle/>
          <a:p>
            <a:pPr marL="0" indent="0">
              <a:lnSpc>
                <a:spcPts val="4661"/>
              </a:lnSpc>
              <a:buNone/>
            </a:pPr>
            <a:r>
              <a:rPr lang="en-US" sz="3728" b="1" dirty="0">
                <a:solidFill>
                  <a:srgbClr val="FF726D"/>
                </a:solidFill>
                <a:latin typeface="Inconsolata" pitchFamily="34" charset="0"/>
                <a:ea typeface="Inconsolata" pitchFamily="34" charset="-122"/>
                <a:cs typeface="Inconsolata" pitchFamily="34" charset="-120"/>
              </a:rPr>
              <a:t>Advantages and Limitations</a:t>
            </a:r>
            <a:endParaRPr lang="en-US" sz="3728" dirty="0"/>
          </a:p>
        </p:txBody>
      </p:sp>
      <p:sp>
        <p:nvSpPr>
          <p:cNvPr id="6" name="Shape 3"/>
          <p:cNvSpPr/>
          <p:nvPr/>
        </p:nvSpPr>
        <p:spPr>
          <a:xfrm>
            <a:off x="988100" y="1851898"/>
            <a:ext cx="4403646" cy="3212187"/>
          </a:xfrm>
          <a:prstGeom prst="roundRect">
            <a:avLst>
              <a:gd name="adj" fmla="val 1769"/>
            </a:avLst>
          </a:prstGeom>
          <a:solidFill>
            <a:srgbClr val="382748"/>
          </a:solidFill>
          <a:ln/>
        </p:spPr>
      </p:sp>
      <p:sp>
        <p:nvSpPr>
          <p:cNvPr id="7" name="Text 4"/>
          <p:cNvSpPr/>
          <p:nvPr/>
        </p:nvSpPr>
        <p:spPr>
          <a:xfrm>
            <a:off x="1177409" y="2041208"/>
            <a:ext cx="2367439" cy="295870"/>
          </a:xfrm>
          <a:prstGeom prst="rect">
            <a:avLst/>
          </a:prstGeom>
          <a:noFill/>
          <a:ln/>
        </p:spPr>
        <p:txBody>
          <a:bodyPr wrap="none" rtlCol="0" anchor="t"/>
          <a:lstStyle/>
          <a:p>
            <a:pPr marL="0" indent="0">
              <a:lnSpc>
                <a:spcPts val="2330"/>
              </a:lnSpc>
              <a:buNone/>
            </a:pPr>
            <a:r>
              <a:rPr lang="en-US" sz="1864" b="1" dirty="0">
                <a:solidFill>
                  <a:srgbClr val="FF726D"/>
                </a:solidFill>
                <a:latin typeface="Inconsolata" pitchFamily="34" charset="0"/>
                <a:ea typeface="Inconsolata" pitchFamily="34" charset="-122"/>
                <a:cs typeface="Inconsolata" pitchFamily="34" charset="-120"/>
              </a:rPr>
              <a:t>Advantages</a:t>
            </a:r>
            <a:endParaRPr lang="en-US" sz="1864" dirty="0"/>
          </a:p>
        </p:txBody>
      </p:sp>
      <p:sp>
        <p:nvSpPr>
          <p:cNvPr id="8" name="Text 5"/>
          <p:cNvSpPr/>
          <p:nvPr/>
        </p:nvSpPr>
        <p:spPr>
          <a:xfrm>
            <a:off x="1177409" y="2450663"/>
            <a:ext cx="4025027" cy="2424113"/>
          </a:xfrm>
          <a:prstGeom prst="rect">
            <a:avLst/>
          </a:prstGeom>
          <a:noFill/>
          <a:ln/>
        </p:spPr>
        <p:txBody>
          <a:bodyPr wrap="square" rtlCol="0" anchor="t"/>
          <a:lstStyle/>
          <a:p>
            <a:pPr marL="0" indent="0">
              <a:lnSpc>
                <a:spcPts val="2386"/>
              </a:lnSpc>
              <a:buNone/>
            </a:pPr>
            <a:r>
              <a:rPr lang="en-US" sz="1491" dirty="0">
                <a:solidFill>
                  <a:srgbClr val="DAD1E6"/>
                </a:solidFill>
                <a:latin typeface="Fira Sans" pitchFamily="34" charset="0"/>
                <a:ea typeface="Fira Sans" pitchFamily="34" charset="-122"/>
                <a:cs typeface="Fira Sans" pitchFamily="34" charset="-120"/>
              </a:rPr>
              <a:t>The proposed AeroNav system offers several advantages, including hands-free control of the screen, increased efficiency, and enhanced user experience. By leveraging AI-powered hand gesture recognition, users can seamlessly navigate and interact with digital content without relying on traditional input devices like keyboards or mice.</a:t>
            </a:r>
            <a:endParaRPr lang="en-US" sz="1491" dirty="0"/>
          </a:p>
        </p:txBody>
      </p:sp>
      <p:sp>
        <p:nvSpPr>
          <p:cNvPr id="9" name="Shape 6"/>
          <p:cNvSpPr/>
          <p:nvPr/>
        </p:nvSpPr>
        <p:spPr>
          <a:xfrm>
            <a:off x="5581055" y="1851898"/>
            <a:ext cx="4403646" cy="3212187"/>
          </a:xfrm>
          <a:prstGeom prst="roundRect">
            <a:avLst>
              <a:gd name="adj" fmla="val 1769"/>
            </a:avLst>
          </a:prstGeom>
          <a:solidFill>
            <a:srgbClr val="382748"/>
          </a:solidFill>
          <a:ln/>
        </p:spPr>
      </p:sp>
      <p:sp>
        <p:nvSpPr>
          <p:cNvPr id="10" name="Text 7"/>
          <p:cNvSpPr/>
          <p:nvPr/>
        </p:nvSpPr>
        <p:spPr>
          <a:xfrm>
            <a:off x="5770364" y="2041208"/>
            <a:ext cx="2367439" cy="295870"/>
          </a:xfrm>
          <a:prstGeom prst="rect">
            <a:avLst/>
          </a:prstGeom>
          <a:noFill/>
          <a:ln/>
        </p:spPr>
        <p:txBody>
          <a:bodyPr wrap="none" rtlCol="0" anchor="t"/>
          <a:lstStyle/>
          <a:p>
            <a:pPr marL="0" indent="0">
              <a:lnSpc>
                <a:spcPts val="2330"/>
              </a:lnSpc>
              <a:buNone/>
            </a:pPr>
            <a:r>
              <a:rPr lang="en-US" sz="1864" b="1" dirty="0">
                <a:solidFill>
                  <a:srgbClr val="FF726D"/>
                </a:solidFill>
                <a:latin typeface="Inconsolata" pitchFamily="34" charset="0"/>
                <a:ea typeface="Inconsolata" pitchFamily="34" charset="-122"/>
                <a:cs typeface="Inconsolata" pitchFamily="34" charset="-120"/>
              </a:rPr>
              <a:t>Accessibility</a:t>
            </a:r>
            <a:endParaRPr lang="en-US" sz="1864" dirty="0"/>
          </a:p>
        </p:txBody>
      </p:sp>
      <p:sp>
        <p:nvSpPr>
          <p:cNvPr id="11" name="Text 8"/>
          <p:cNvSpPr/>
          <p:nvPr/>
        </p:nvSpPr>
        <p:spPr>
          <a:xfrm>
            <a:off x="5770364" y="2450663"/>
            <a:ext cx="4025027" cy="1818084"/>
          </a:xfrm>
          <a:prstGeom prst="rect">
            <a:avLst/>
          </a:prstGeom>
          <a:noFill/>
          <a:ln/>
        </p:spPr>
        <p:txBody>
          <a:bodyPr wrap="square" rtlCol="0" anchor="t"/>
          <a:lstStyle/>
          <a:p>
            <a:pPr marL="0" indent="0">
              <a:lnSpc>
                <a:spcPts val="2386"/>
              </a:lnSpc>
              <a:buNone/>
            </a:pPr>
            <a:r>
              <a:rPr lang="en-US" sz="1491" dirty="0">
                <a:solidFill>
                  <a:srgbClr val="DAD1E6"/>
                </a:solidFill>
                <a:latin typeface="Fira Sans" pitchFamily="34" charset="0"/>
                <a:ea typeface="Fira Sans" pitchFamily="34" charset="-122"/>
                <a:cs typeface="Fira Sans" pitchFamily="34" charset="-120"/>
              </a:rPr>
              <a:t>The AeroNav system promotes accessibility by enabling individuals with physical disabilities or limited mobility to control the screen through natural hand movements. This expanded accessibility can greatly improve the inclusivity and usability of the technology.</a:t>
            </a:r>
            <a:endParaRPr lang="en-US" sz="1491" dirty="0"/>
          </a:p>
        </p:txBody>
      </p:sp>
      <p:sp>
        <p:nvSpPr>
          <p:cNvPr id="12" name="Shape 9"/>
          <p:cNvSpPr/>
          <p:nvPr/>
        </p:nvSpPr>
        <p:spPr>
          <a:xfrm>
            <a:off x="988100" y="5253395"/>
            <a:ext cx="8996601" cy="2000131"/>
          </a:xfrm>
          <a:prstGeom prst="roundRect">
            <a:avLst>
              <a:gd name="adj" fmla="val 2841"/>
            </a:avLst>
          </a:prstGeom>
          <a:solidFill>
            <a:srgbClr val="382748"/>
          </a:solidFill>
          <a:ln/>
        </p:spPr>
      </p:sp>
      <p:sp>
        <p:nvSpPr>
          <p:cNvPr id="13" name="Text 10"/>
          <p:cNvSpPr/>
          <p:nvPr/>
        </p:nvSpPr>
        <p:spPr>
          <a:xfrm>
            <a:off x="1177409" y="5442704"/>
            <a:ext cx="2367439" cy="295870"/>
          </a:xfrm>
          <a:prstGeom prst="rect">
            <a:avLst/>
          </a:prstGeom>
          <a:noFill/>
          <a:ln/>
        </p:spPr>
        <p:txBody>
          <a:bodyPr wrap="none" rtlCol="0" anchor="t"/>
          <a:lstStyle/>
          <a:p>
            <a:pPr marL="0" indent="0">
              <a:lnSpc>
                <a:spcPts val="2330"/>
              </a:lnSpc>
              <a:buNone/>
            </a:pPr>
            <a:r>
              <a:rPr lang="en-US" sz="1864" b="1" dirty="0">
                <a:solidFill>
                  <a:srgbClr val="FF726D"/>
                </a:solidFill>
                <a:latin typeface="Inconsolata" pitchFamily="34" charset="0"/>
                <a:ea typeface="Inconsolata" pitchFamily="34" charset="-122"/>
                <a:cs typeface="Inconsolata" pitchFamily="34" charset="-120"/>
              </a:rPr>
              <a:t>Limitations</a:t>
            </a:r>
            <a:endParaRPr lang="en-US" sz="1864" dirty="0"/>
          </a:p>
        </p:txBody>
      </p:sp>
      <p:sp>
        <p:nvSpPr>
          <p:cNvPr id="14" name="Text 11"/>
          <p:cNvSpPr/>
          <p:nvPr/>
        </p:nvSpPr>
        <p:spPr>
          <a:xfrm>
            <a:off x="1177409" y="5852160"/>
            <a:ext cx="8617982" cy="1212056"/>
          </a:xfrm>
          <a:prstGeom prst="rect">
            <a:avLst/>
          </a:prstGeom>
          <a:noFill/>
          <a:ln/>
        </p:spPr>
        <p:txBody>
          <a:bodyPr wrap="square" rtlCol="0" anchor="t"/>
          <a:lstStyle/>
          <a:p>
            <a:pPr marL="0" indent="0">
              <a:lnSpc>
                <a:spcPts val="2386"/>
              </a:lnSpc>
              <a:buNone/>
            </a:pPr>
            <a:r>
              <a:rPr lang="en-US" sz="1491" dirty="0">
                <a:solidFill>
                  <a:srgbClr val="DAD1E6"/>
                </a:solidFill>
                <a:latin typeface="Fira Sans" pitchFamily="34" charset="0"/>
                <a:ea typeface="Fira Sans" pitchFamily="34" charset="-122"/>
                <a:cs typeface="Fira Sans" pitchFamily="34" charset="-120"/>
              </a:rPr>
              <a:t>While the AeroNav system presents numerous benefits, it also has some limitations. The system's accuracy and responsiveness may be affected by environmental factors, such as lighting conditions or occlusions, which can impact the quality of hand gesture recognition. Additionally, the system may require user calibration and training to ensure optimal performance.</a:t>
            </a:r>
            <a:endParaRPr lang="en-US" sz="1491" dirty="0"/>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Word"/>
      </p:transition>
    </mc:Choice>
    <mc:Fallback>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110</TotalTime>
  <Words>1481</Words>
  <Application>Microsoft Office PowerPoint</Application>
  <PresentationFormat>Custom</PresentationFormat>
  <Paragraphs>70</Paragraphs>
  <Slides>10</Slides>
  <Notes>10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Arial</vt:lpstr>
      <vt:lpstr>Fira Sans</vt:lpstr>
      <vt:lpstr>Inconsolata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Rajkamal Rajasekar R</cp:lastModifiedBy>
  <cp:revision>2</cp:revision>
  <dcterms:created xsi:type="dcterms:W3CDTF">2024-05-21T13:19:51Z</dcterms:created>
  <dcterms:modified xsi:type="dcterms:W3CDTF">2024-05-21T15:11:09Z</dcterms:modified>
</cp:coreProperties>
</file>